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71"/>
  </p:notesMasterIdLst>
  <p:sldIdLst>
    <p:sldId id="271" r:id="rId5"/>
    <p:sldId id="422" r:id="rId6"/>
    <p:sldId id="326" r:id="rId7"/>
    <p:sldId id="354" r:id="rId8"/>
    <p:sldId id="428" r:id="rId9"/>
    <p:sldId id="444" r:id="rId10"/>
    <p:sldId id="394" r:id="rId11"/>
    <p:sldId id="466" r:id="rId12"/>
    <p:sldId id="395" r:id="rId13"/>
    <p:sldId id="445" r:id="rId14"/>
    <p:sldId id="424" r:id="rId15"/>
    <p:sldId id="474" r:id="rId16"/>
    <p:sldId id="358" r:id="rId17"/>
    <p:sldId id="367" r:id="rId18"/>
    <p:sldId id="369" r:id="rId19"/>
    <p:sldId id="370" r:id="rId20"/>
    <p:sldId id="371" r:id="rId21"/>
    <p:sldId id="372" r:id="rId22"/>
    <p:sldId id="430" r:id="rId23"/>
    <p:sldId id="453" r:id="rId24"/>
    <p:sldId id="431" r:id="rId25"/>
    <p:sldId id="388" r:id="rId26"/>
    <p:sldId id="452" r:id="rId27"/>
    <p:sldId id="381" r:id="rId28"/>
    <p:sldId id="446" r:id="rId29"/>
    <p:sldId id="374" r:id="rId30"/>
    <p:sldId id="400" r:id="rId31"/>
    <p:sldId id="401" r:id="rId32"/>
    <p:sldId id="473" r:id="rId33"/>
    <p:sldId id="447" r:id="rId34"/>
    <p:sldId id="421" r:id="rId35"/>
    <p:sldId id="377" r:id="rId36"/>
    <p:sldId id="397" r:id="rId37"/>
    <p:sldId id="469" r:id="rId38"/>
    <p:sldId id="470" r:id="rId39"/>
    <p:sldId id="379" r:id="rId40"/>
    <p:sldId id="380" r:id="rId41"/>
    <p:sldId id="413" r:id="rId42"/>
    <p:sldId id="415" r:id="rId43"/>
    <p:sldId id="418" r:id="rId44"/>
    <p:sldId id="463" r:id="rId45"/>
    <p:sldId id="427" r:id="rId46"/>
    <p:sldId id="448" r:id="rId47"/>
    <p:sldId id="416" r:id="rId48"/>
    <p:sldId id="460" r:id="rId49"/>
    <p:sldId id="461" r:id="rId50"/>
    <p:sldId id="449" r:id="rId51"/>
    <p:sldId id="419" r:id="rId52"/>
    <p:sldId id="382" r:id="rId53"/>
    <p:sldId id="399" r:id="rId54"/>
    <p:sldId id="436" r:id="rId55"/>
    <p:sldId id="433" r:id="rId56"/>
    <p:sldId id="443" r:id="rId57"/>
    <p:sldId id="386" r:id="rId58"/>
    <p:sldId id="383" r:id="rId59"/>
    <p:sldId id="457" r:id="rId60"/>
    <p:sldId id="456" r:id="rId61"/>
    <p:sldId id="385" r:id="rId62"/>
    <p:sldId id="450" r:id="rId63"/>
    <p:sldId id="465" r:id="rId64"/>
    <p:sldId id="464" r:id="rId65"/>
    <p:sldId id="458" r:id="rId66"/>
    <p:sldId id="439" r:id="rId67"/>
    <p:sldId id="442" r:id="rId68"/>
    <p:sldId id="467" r:id="rId69"/>
    <p:sldId id="409" r:id="rId70"/>
  </p:sldIdLst>
  <p:sldSz cx="9144000" cy="6858000" type="screen4x3"/>
  <p:notesSz cx="6934200" cy="92329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74C040"/>
    <a:srgbClr val="0099FF"/>
    <a:srgbClr val="99FF99"/>
    <a:srgbClr val="C9E1E9"/>
    <a:srgbClr val="C5E3ED"/>
    <a:srgbClr val="BEEBF4"/>
    <a:srgbClr val="C7ED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1138" autoAdjust="0"/>
    <p:restoredTop sz="94784" autoAdjust="0"/>
  </p:normalViewPr>
  <p:slideViewPr>
    <p:cSldViewPr>
      <p:cViewPr varScale="1">
        <p:scale>
          <a:sx n="118" d="100"/>
          <a:sy n="118" d="100"/>
        </p:scale>
        <p:origin x="108"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48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F7513D3-E9FC-4B29-8B6C-2E53EFDAF6F8}"/>
              </a:ext>
            </a:extLst>
          </p:cNvPr>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8131" name="Rectangle 3">
            <a:extLst>
              <a:ext uri="{FF2B5EF4-FFF2-40B4-BE49-F238E27FC236}">
                <a16:creationId xmlns:a16="http://schemas.microsoft.com/office/drawing/2014/main" id="{47C95E0F-60FE-4712-8546-BBBB5CB45400}"/>
              </a:ext>
            </a:extLst>
          </p:cNvPr>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923BF5B5-837D-433E-8E6A-32B1B25EBDCA}" type="datetimeFigureOut">
              <a:rPr lang="en-US"/>
              <a:pPr>
                <a:defRPr/>
              </a:pPr>
              <a:t>3/12/2024</a:t>
            </a:fld>
            <a:endParaRPr lang="en-US" dirty="0"/>
          </a:p>
        </p:txBody>
      </p:sp>
      <p:sp>
        <p:nvSpPr>
          <p:cNvPr id="2052" name="Rectangle 4"/>
          <p:cNvSpPr>
            <a:spLocks noGrp="1" noRot="1" noChangeAspect="1" noChangeArrowheads="1" noTextEdit="1"/>
          </p:cNvSpPr>
          <p:nvPr>
            <p:ph type="sldImg" idx="2"/>
          </p:nvPr>
        </p:nvSpPr>
        <p:spPr bwMode="auto">
          <a:xfrm>
            <a:off x="1158875" y="693738"/>
            <a:ext cx="4616450"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3" name="Rectangle 5">
            <a:extLst>
              <a:ext uri="{FF2B5EF4-FFF2-40B4-BE49-F238E27FC236}">
                <a16:creationId xmlns:a16="http://schemas.microsoft.com/office/drawing/2014/main" id="{00A438AA-C765-49AF-9D39-E8C0DDDB2283}"/>
              </a:ext>
            </a:extLst>
          </p:cNvPr>
          <p:cNvSpPr>
            <a:spLocks noGrp="1" noChangeArrowheads="1"/>
          </p:cNvSpPr>
          <p:nvPr>
            <p:ph type="body" sz="quarter" idx="3"/>
          </p:nvPr>
        </p:nvSpPr>
        <p:spPr bwMode="auto">
          <a:xfrm>
            <a:off x="693738" y="4386263"/>
            <a:ext cx="5546725" cy="415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134" name="Rectangle 6">
            <a:extLst>
              <a:ext uri="{FF2B5EF4-FFF2-40B4-BE49-F238E27FC236}">
                <a16:creationId xmlns:a16="http://schemas.microsoft.com/office/drawing/2014/main" id="{4489B623-3CC3-4A43-BEB5-494F65B07382}"/>
              </a:ext>
            </a:extLst>
          </p:cNvPr>
          <p:cNvSpPr>
            <a:spLocks noGrp="1" noChangeArrowheads="1"/>
          </p:cNvSpPr>
          <p:nvPr>
            <p:ph type="ftr" sz="quarter" idx="4"/>
          </p:nvPr>
        </p:nvSpPr>
        <p:spPr bwMode="auto">
          <a:xfrm>
            <a:off x="0" y="87709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8135" name="Rectangle 7">
            <a:extLst>
              <a:ext uri="{FF2B5EF4-FFF2-40B4-BE49-F238E27FC236}">
                <a16:creationId xmlns:a16="http://schemas.microsoft.com/office/drawing/2014/main" id="{21B95A7C-B991-43DC-9211-5DCE1092F8AE}"/>
              </a:ext>
            </a:extLst>
          </p:cNvPr>
          <p:cNvSpPr>
            <a:spLocks noGrp="1" noChangeArrowheads="1"/>
          </p:cNvSpPr>
          <p:nvPr>
            <p:ph type="sldNum" sz="quarter" idx="5"/>
          </p:nvPr>
        </p:nvSpPr>
        <p:spPr bwMode="auto">
          <a:xfrm>
            <a:off x="3927475" y="87709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5E3C085-8AC4-44F9-AEB7-81022113CF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ChangeArrowheads="1" noTextEdit="1"/>
          </p:cNvSpPr>
          <p:nvPr>
            <p:ph type="sldImg"/>
          </p:nvPr>
        </p:nvSpPr>
        <p:spPr>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F612A21-F13E-4DD3-84D0-556C07F6932A}"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1BC19C5-FC4E-4DFF-9F71-AD8B08A8C5C8}" type="slidenum">
              <a:rPr lang="en-US" altLang="en-US" sz="1200" smtClean="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5C662F3-5460-437E-994D-1590C6750410}" type="slidenum">
              <a:rPr lang="en-US" altLang="en-US" sz="1200" smtClean="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76288" indent="-298450">
              <a:defRPr sz="2400">
                <a:solidFill>
                  <a:schemeClr val="tx1"/>
                </a:solidFill>
                <a:latin typeface="Arial" panose="020B0604020202020204" pitchFamily="34" charset="0"/>
              </a:defRPr>
            </a:lvl2pPr>
            <a:lvl3pPr marL="1195388" indent="-238125">
              <a:defRPr sz="2400">
                <a:solidFill>
                  <a:schemeClr val="tx1"/>
                </a:solidFill>
                <a:latin typeface="Arial" panose="020B0604020202020204" pitchFamily="34" charset="0"/>
              </a:defRPr>
            </a:lvl3pPr>
            <a:lvl4pPr marL="1673225" indent="-238125">
              <a:defRPr sz="2400">
                <a:solidFill>
                  <a:schemeClr val="tx1"/>
                </a:solidFill>
                <a:latin typeface="Arial" panose="020B0604020202020204" pitchFamily="34" charset="0"/>
              </a:defRPr>
            </a:lvl4pPr>
            <a:lvl5pPr marL="2152650" indent="-238125">
              <a:defRPr sz="2400">
                <a:solidFill>
                  <a:schemeClr val="tx1"/>
                </a:solidFill>
                <a:latin typeface="Arial" panose="020B0604020202020204" pitchFamily="34" charset="0"/>
              </a:defRPr>
            </a:lvl5pPr>
            <a:lvl6pPr marL="2609850" indent="-238125" eaLnBrk="0" fontAlgn="base" hangingPunct="0">
              <a:spcBef>
                <a:spcPct val="0"/>
              </a:spcBef>
              <a:spcAft>
                <a:spcPct val="0"/>
              </a:spcAft>
              <a:defRPr sz="2400">
                <a:solidFill>
                  <a:schemeClr val="tx1"/>
                </a:solidFill>
                <a:latin typeface="Arial" panose="020B0604020202020204" pitchFamily="34" charset="0"/>
              </a:defRPr>
            </a:lvl6pPr>
            <a:lvl7pPr marL="3067050" indent="-238125" eaLnBrk="0" fontAlgn="base" hangingPunct="0">
              <a:spcBef>
                <a:spcPct val="0"/>
              </a:spcBef>
              <a:spcAft>
                <a:spcPct val="0"/>
              </a:spcAft>
              <a:defRPr sz="2400">
                <a:solidFill>
                  <a:schemeClr val="tx1"/>
                </a:solidFill>
                <a:latin typeface="Arial" panose="020B0604020202020204" pitchFamily="34" charset="0"/>
              </a:defRPr>
            </a:lvl7pPr>
            <a:lvl8pPr marL="3524250" indent="-238125" eaLnBrk="0" fontAlgn="base" hangingPunct="0">
              <a:spcBef>
                <a:spcPct val="0"/>
              </a:spcBef>
              <a:spcAft>
                <a:spcPct val="0"/>
              </a:spcAft>
              <a:defRPr sz="2400">
                <a:solidFill>
                  <a:schemeClr val="tx1"/>
                </a:solidFill>
                <a:latin typeface="Arial" panose="020B0604020202020204" pitchFamily="34" charset="0"/>
              </a:defRPr>
            </a:lvl8pPr>
            <a:lvl9pPr marL="3981450" indent="-238125" eaLnBrk="0" fontAlgn="base" hangingPunct="0">
              <a:spcBef>
                <a:spcPct val="0"/>
              </a:spcBef>
              <a:spcAft>
                <a:spcPct val="0"/>
              </a:spcAft>
              <a:defRPr sz="2400">
                <a:solidFill>
                  <a:schemeClr val="tx1"/>
                </a:solidFill>
                <a:latin typeface="Arial" panose="020B0604020202020204" pitchFamily="34" charset="0"/>
              </a:defRPr>
            </a:lvl9pPr>
          </a:lstStyle>
          <a:p>
            <a:fld id="{F32FFAFB-3BAA-4DFE-A4C6-E50F00E7AD1E}" type="slidenum">
              <a:rPr lang="en-US" altLang="en-US" sz="1300" smtClean="0"/>
              <a:pPr/>
              <a:t>12</a:t>
            </a:fld>
            <a:endParaRPr lang="en-US"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876E0DD-0C94-43AD-98FC-EEE2F8114743}" type="slidenum">
              <a:rPr lang="en-US" altLang="en-US" sz="1200" smtClean="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5DAF4EE-3E0F-42D9-9134-B608BA928D16}" type="slidenum">
              <a:rPr lang="en-US" altLang="en-US" sz="1200" smtClean="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DF09DE5-7FEF-489A-8FC9-68BFF39AABE9}" type="slidenum">
              <a:rPr lang="en-US" altLang="en-US" sz="1200" smtClean="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AAEFF12-4193-47ED-8D70-1C116D98966D}" type="slidenum">
              <a:rPr lang="en-US" altLang="en-US" sz="1200" smtClean="0"/>
              <a:pPr/>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ChangeArrowheads="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F407784-BC58-4756-BFFB-A2F1C5A72D89}" type="slidenum">
              <a:rPr lang="en-US" altLang="en-US" sz="1200" smtClean="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829FA3B-F37A-4438-958E-79B0F3901AC6}" type="slidenum">
              <a:rPr lang="en-US" altLang="en-US" sz="1200" smtClean="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BD73E5E-FD44-42B3-9AD2-A1C92B04137B}" type="slidenum">
              <a:rPr lang="en-US" altLang="en-US" sz="1200" smtClean="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39A7AFE-8C56-4383-AB5D-5D40AEE1AA7B}" type="slidenum">
              <a:rPr lang="en-US" altLang="en-US" sz="1200" smtClean="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749E779-B484-4B80-A179-F3693CDD0625}" type="slidenum">
              <a:rPr lang="en-US" altLang="en-US" sz="1200" smtClean="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CF97315-C3D7-4DC8-91B7-0D4C9FEBBB06}" type="slidenum">
              <a:rPr lang="en-US" altLang="en-US" sz="1200" smtClean="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F4CD452-163E-4523-9D0C-A5DB0842E85C}" type="slidenum">
              <a:rPr lang="en-US" altLang="en-US" sz="1200" smtClean="0"/>
              <a:pPr/>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E285B18-B417-4ADC-80BD-532B3A2367AD}" type="slidenum">
              <a:rPr lang="en-US" altLang="en-US" sz="1200" smtClean="0"/>
              <a:pPr/>
              <a:t>23</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8E87B29-EB23-4093-8B43-2B2E64B7F879}" type="slidenum">
              <a:rPr lang="en-US" altLang="en-US" sz="1200" smtClean="0"/>
              <a:pPr/>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ChangeArrowheads="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BA8352E-35C5-41C7-94BB-83958F4B3E2F}" type="slidenum">
              <a:rPr lang="en-US" altLang="en-US" sz="1200" smtClean="0"/>
              <a:pPr/>
              <a:t>25</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70E223F-C4FA-4016-9306-CB3813BC0A4E}" type="slidenum">
              <a:rPr lang="en-US" altLang="en-US" sz="1200" smtClean="0"/>
              <a:pPr/>
              <a:t>26</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ChangeArrowheads="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2103DF7-CC34-4C36-BF6A-47BBCFAEC63C}" type="slidenum">
              <a:rPr lang="en-US" altLang="en-US" sz="1200" smtClean="0"/>
              <a:pPr/>
              <a:t>27</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ChangeArrowheads="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F665D18-69E5-404E-81D2-1D6BC05033BC}" type="slidenum">
              <a:rPr lang="en-US" altLang="en-US" sz="1200" smtClean="0"/>
              <a:pPr/>
              <a:t>28</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ChangeArrowheads="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80AC4DB-AE6C-4857-B903-A2FCAECBBE48}" type="slidenum">
              <a:rPr lang="en-US" altLang="en-US" sz="1200" smtClean="0"/>
              <a:pPr/>
              <a:t>29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6A584C7-C30D-45B4-8546-0757CE452329}" type="slidenum">
              <a:rPr lang="en-US" altLang="en-US" sz="1200" smtClean="0"/>
              <a:pPr/>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ChangeArrowheads="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8143431-F350-4F29-9814-BC1D2D291F68}" type="slidenum">
              <a:rPr lang="en-US" altLang="en-US" sz="1200" smtClean="0"/>
              <a:pPr/>
              <a:t>30</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C418358-FD48-4956-8C7F-05342266C4CF}" type="slidenum">
              <a:rPr lang="en-US" altLang="en-US" sz="1200" smtClean="0"/>
              <a:pPr/>
              <a:t>31</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ChangeArrowheads="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6BE7D68-B007-45BB-B071-E417119278E1}" type="slidenum">
              <a:rPr lang="en-US" altLang="en-US" sz="1200" smtClean="0"/>
              <a:pPr/>
              <a:t>32</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ChangeArrowheads="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E33F0FB-7E19-4979-8B79-DC454C647A5A}" type="slidenum">
              <a:rPr lang="en-US" altLang="en-US" sz="1200" smtClean="0"/>
              <a:pPr/>
              <a:t>33</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ChangeArrowheads="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359FBD7-FF40-4F94-AA0B-55D419527DE4}" type="slidenum">
              <a:rPr lang="en-US" altLang="en-US" sz="1200" smtClean="0"/>
              <a:pPr/>
              <a:t>34</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ChangeArrowheads="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192571E-DDE2-41D2-9760-13E223BDE23E}" type="slidenum">
              <a:rPr lang="en-US" altLang="en-US" sz="1200" smtClean="0"/>
              <a:pPr/>
              <a:t>35</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ChangeArrowheads="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DF70315-2ECC-49DD-96D7-3B9DAFB3EEB1}" type="slidenum">
              <a:rPr lang="en-US" altLang="en-US" sz="1200" smtClean="0"/>
              <a:pPr/>
              <a:t>36</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ChangeArrowheads="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122CC39-47A9-4643-BEA4-FDA9C8E69F96}" type="slidenum">
              <a:rPr lang="en-US" altLang="en-US" sz="1200" smtClean="0"/>
              <a:pPr/>
              <a:t>37</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ChangeArrowheads="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BE25B10-2447-4767-9D9F-29486BC36249}" type="slidenum">
              <a:rPr lang="en-US" altLang="en-US" sz="1200" smtClean="0"/>
              <a:pPr/>
              <a:t>38</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ChangeArrowheads="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8881F21-BE16-42C6-8091-385AE8753A7C}" type="slidenum">
              <a:rPr lang="en-US" altLang="en-US" sz="1200" smtClean="0"/>
              <a:pPr/>
              <a:t>39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A33793F-E064-48E7-94D1-EADB48FD4AC8}" type="slidenum">
              <a:rPr lang="en-US" altLang="en-US" sz="1200" smtClean="0"/>
              <a:pPr/>
              <a:t>4</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ChangeArrowheads="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6563288-2FDB-4107-B91B-D4798F81DE87}" type="slidenum">
              <a:rPr lang="en-US" altLang="en-US" sz="1200" smtClean="0"/>
              <a:pPr/>
              <a:t>40</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ChangeArrowheads="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187ACFC-249A-4A28-8DEB-008D4FF45FFC}" type="slidenum">
              <a:rPr lang="en-US" altLang="en-US" sz="1200" smtClean="0"/>
              <a:pPr/>
              <a:t>41</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ChangeArrowheads="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DB4E63F-0DA7-4386-AE63-682806CCB1C1}" type="slidenum">
              <a:rPr lang="en-US" altLang="en-US" sz="1200" smtClean="0"/>
              <a:pPr/>
              <a:t>42</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ChangeArrowheads="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1E8D37B-6FC2-4232-A724-DAE2A8A76AB0}" type="slidenum">
              <a:rPr lang="en-US" altLang="en-US" sz="1200" smtClean="0"/>
              <a:pPr/>
              <a:t>43</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ChangeArrowheads="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289B907-D111-4CA4-98F3-7F390A118CDE}" type="slidenum">
              <a:rPr lang="en-US" altLang="en-US" sz="1200" smtClean="0"/>
              <a:pPr/>
              <a:t>44</a:t>
            </a:fld>
            <a:endParaRPr lang="en-US"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ChangeArrowheads="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1363" indent="-284163">
              <a:defRPr sz="2400">
                <a:solidFill>
                  <a:schemeClr val="tx1"/>
                </a:solidFill>
                <a:latin typeface="Arial" panose="020B0604020202020204" pitchFamily="34" charset="0"/>
              </a:defRPr>
            </a:lvl2pPr>
            <a:lvl3pPr marL="1141413" indent="-227013">
              <a:defRPr sz="2400">
                <a:solidFill>
                  <a:schemeClr val="tx1"/>
                </a:solidFill>
                <a:latin typeface="Arial" panose="020B0604020202020204" pitchFamily="34" charset="0"/>
              </a:defRPr>
            </a:lvl3pPr>
            <a:lvl4pPr marL="1598613" indent="-227013">
              <a:defRPr sz="2400">
                <a:solidFill>
                  <a:schemeClr val="tx1"/>
                </a:solidFill>
                <a:latin typeface="Arial" panose="020B0604020202020204" pitchFamily="34" charset="0"/>
              </a:defRPr>
            </a:lvl4pPr>
            <a:lvl5pPr marL="2055813" indent="-227013">
              <a:defRPr sz="2400">
                <a:solidFill>
                  <a:schemeClr val="tx1"/>
                </a:solidFill>
                <a:latin typeface="Arial" panose="020B0604020202020204" pitchFamily="34" charset="0"/>
              </a:defRPr>
            </a:lvl5pPr>
            <a:lvl6pPr marL="2513013" indent="-227013" eaLnBrk="0" fontAlgn="base" hangingPunct="0">
              <a:spcBef>
                <a:spcPct val="0"/>
              </a:spcBef>
              <a:spcAft>
                <a:spcPct val="0"/>
              </a:spcAft>
              <a:defRPr sz="2400">
                <a:solidFill>
                  <a:schemeClr val="tx1"/>
                </a:solidFill>
                <a:latin typeface="Arial" panose="020B0604020202020204" pitchFamily="34" charset="0"/>
              </a:defRPr>
            </a:lvl6pPr>
            <a:lvl7pPr marL="2970213" indent="-227013" eaLnBrk="0" fontAlgn="base" hangingPunct="0">
              <a:spcBef>
                <a:spcPct val="0"/>
              </a:spcBef>
              <a:spcAft>
                <a:spcPct val="0"/>
              </a:spcAft>
              <a:defRPr sz="2400">
                <a:solidFill>
                  <a:schemeClr val="tx1"/>
                </a:solidFill>
                <a:latin typeface="Arial" panose="020B0604020202020204" pitchFamily="34" charset="0"/>
              </a:defRPr>
            </a:lvl7pPr>
            <a:lvl8pPr marL="3427413" indent="-227013" eaLnBrk="0" fontAlgn="base" hangingPunct="0">
              <a:spcBef>
                <a:spcPct val="0"/>
              </a:spcBef>
              <a:spcAft>
                <a:spcPct val="0"/>
              </a:spcAft>
              <a:defRPr sz="2400">
                <a:solidFill>
                  <a:schemeClr val="tx1"/>
                </a:solidFill>
                <a:latin typeface="Arial" panose="020B0604020202020204" pitchFamily="34" charset="0"/>
              </a:defRPr>
            </a:lvl8pPr>
            <a:lvl9pPr marL="3884613" indent="-227013" eaLnBrk="0" fontAlgn="base" hangingPunct="0">
              <a:spcBef>
                <a:spcPct val="0"/>
              </a:spcBef>
              <a:spcAft>
                <a:spcPct val="0"/>
              </a:spcAft>
              <a:defRPr sz="2400">
                <a:solidFill>
                  <a:schemeClr val="tx1"/>
                </a:solidFill>
                <a:latin typeface="Arial" panose="020B0604020202020204" pitchFamily="34" charset="0"/>
              </a:defRPr>
            </a:lvl9pPr>
          </a:lstStyle>
          <a:p>
            <a:fld id="{B21910D3-9962-4750-B404-30902B5CB9D5}" type="slidenum">
              <a:rPr lang="en-US" altLang="en-US" sz="1200" smtClean="0"/>
              <a:pPr/>
              <a:t>45</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ChangeArrowheads="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1363" indent="-284163">
              <a:defRPr sz="2400">
                <a:solidFill>
                  <a:schemeClr val="tx1"/>
                </a:solidFill>
                <a:latin typeface="Arial" panose="020B0604020202020204" pitchFamily="34" charset="0"/>
              </a:defRPr>
            </a:lvl2pPr>
            <a:lvl3pPr marL="1141413" indent="-227013">
              <a:defRPr sz="2400">
                <a:solidFill>
                  <a:schemeClr val="tx1"/>
                </a:solidFill>
                <a:latin typeface="Arial" panose="020B0604020202020204" pitchFamily="34" charset="0"/>
              </a:defRPr>
            </a:lvl3pPr>
            <a:lvl4pPr marL="1598613" indent="-227013">
              <a:defRPr sz="2400">
                <a:solidFill>
                  <a:schemeClr val="tx1"/>
                </a:solidFill>
                <a:latin typeface="Arial" panose="020B0604020202020204" pitchFamily="34" charset="0"/>
              </a:defRPr>
            </a:lvl4pPr>
            <a:lvl5pPr marL="2055813" indent="-227013">
              <a:defRPr sz="2400">
                <a:solidFill>
                  <a:schemeClr val="tx1"/>
                </a:solidFill>
                <a:latin typeface="Arial" panose="020B0604020202020204" pitchFamily="34" charset="0"/>
              </a:defRPr>
            </a:lvl5pPr>
            <a:lvl6pPr marL="2513013" indent="-227013" eaLnBrk="0" fontAlgn="base" hangingPunct="0">
              <a:spcBef>
                <a:spcPct val="0"/>
              </a:spcBef>
              <a:spcAft>
                <a:spcPct val="0"/>
              </a:spcAft>
              <a:defRPr sz="2400">
                <a:solidFill>
                  <a:schemeClr val="tx1"/>
                </a:solidFill>
                <a:latin typeface="Arial" panose="020B0604020202020204" pitchFamily="34" charset="0"/>
              </a:defRPr>
            </a:lvl6pPr>
            <a:lvl7pPr marL="2970213" indent="-227013" eaLnBrk="0" fontAlgn="base" hangingPunct="0">
              <a:spcBef>
                <a:spcPct val="0"/>
              </a:spcBef>
              <a:spcAft>
                <a:spcPct val="0"/>
              </a:spcAft>
              <a:defRPr sz="2400">
                <a:solidFill>
                  <a:schemeClr val="tx1"/>
                </a:solidFill>
                <a:latin typeface="Arial" panose="020B0604020202020204" pitchFamily="34" charset="0"/>
              </a:defRPr>
            </a:lvl7pPr>
            <a:lvl8pPr marL="3427413" indent="-227013" eaLnBrk="0" fontAlgn="base" hangingPunct="0">
              <a:spcBef>
                <a:spcPct val="0"/>
              </a:spcBef>
              <a:spcAft>
                <a:spcPct val="0"/>
              </a:spcAft>
              <a:defRPr sz="2400">
                <a:solidFill>
                  <a:schemeClr val="tx1"/>
                </a:solidFill>
                <a:latin typeface="Arial" panose="020B0604020202020204" pitchFamily="34" charset="0"/>
              </a:defRPr>
            </a:lvl8pPr>
            <a:lvl9pPr marL="3884613" indent="-227013" eaLnBrk="0" fontAlgn="base" hangingPunct="0">
              <a:spcBef>
                <a:spcPct val="0"/>
              </a:spcBef>
              <a:spcAft>
                <a:spcPct val="0"/>
              </a:spcAft>
              <a:defRPr sz="2400">
                <a:solidFill>
                  <a:schemeClr val="tx1"/>
                </a:solidFill>
                <a:latin typeface="Arial" panose="020B0604020202020204" pitchFamily="34" charset="0"/>
              </a:defRPr>
            </a:lvl9pPr>
          </a:lstStyle>
          <a:p>
            <a:fld id="{A84DFFE9-15B1-4449-B6B8-5984AEBFF82F}" type="slidenum">
              <a:rPr lang="en-US" altLang="en-US" sz="1200" smtClean="0"/>
              <a:pPr/>
              <a:t>46</a:t>
            </a:fld>
            <a:endParaRPr lang="en-US"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ChangeArrowheads="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D7440BB-DAF2-46D6-A8EF-4821CAAB831F}" type="slidenum">
              <a:rPr lang="en-US" altLang="en-US" sz="1200" smtClean="0"/>
              <a:pPr/>
              <a:t>47</a:t>
            </a:fld>
            <a:endParaRPr lang="en-US"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ChangeArrowheads="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2B3AE56-4920-494A-907D-57F9574A0BAF}" type="slidenum">
              <a:rPr lang="en-US" altLang="en-US" sz="1200" smtClean="0"/>
              <a:pPr/>
              <a:t>48</a:t>
            </a:fld>
            <a:endParaRPr lang="en-US"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ChangeArrowheads="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32CD22E-F2CE-4E72-9195-40AF81A282BD}" type="slidenum">
              <a:rPr lang="en-US" altLang="en-US" sz="1200" smtClean="0"/>
              <a:pPr/>
              <a:t>49</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DAFACEC-981D-46C8-A10B-0AF7F1A6AAF9}" type="slidenum">
              <a:rPr lang="en-US" altLang="en-US" sz="1200" smtClean="0"/>
              <a:pPr/>
              <a:t>5</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ChangeArrowheads="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3BC2D6A-5F11-4E59-813B-1D82B6107D78}" type="slidenum">
              <a:rPr lang="en-US" altLang="en-US" sz="1200" smtClean="0"/>
              <a:pPr/>
              <a:t>50</a:t>
            </a:fld>
            <a:endParaRPr lang="en-US"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ChangeArrowheads="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A7DEFA8-94F2-4429-8EB8-7C9B82AE164E}" type="slidenum">
              <a:rPr lang="en-US" altLang="en-US" sz="1200" smtClean="0"/>
              <a:pPr/>
              <a:t>51</a:t>
            </a:fld>
            <a:endParaRPr lang="en-US"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ChangeArrowheads="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A61C576-BDEF-453B-B646-7B15A70C4A84}" type="slidenum">
              <a:rPr lang="en-US" altLang="en-US" sz="1200" smtClean="0"/>
              <a:pPr/>
              <a:t>52</a:t>
            </a:fld>
            <a:endParaRPr lang="en-US"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ChangeArrowheads="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415EC85-325F-45E0-B239-5ACADC3D4737}" type="slidenum">
              <a:rPr lang="en-US" altLang="en-US" sz="1200" smtClean="0"/>
              <a:pPr/>
              <a:t>53</a:t>
            </a:fld>
            <a:endParaRPr lang="en-US" alt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ChangeArrowheads="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89F807A-EFD4-4B04-A021-1E6E644C9D5B}" type="slidenum">
              <a:rPr lang="en-US" altLang="en-US" sz="1200" smtClean="0"/>
              <a:pPr/>
              <a:t>54</a:t>
            </a:fld>
            <a:endParaRPr lang="en-US" alt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ChangeArrowheads="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4692830-B78B-46FD-9EEF-8C6DAAFF08AF}" type="slidenum">
              <a:rPr lang="en-US" altLang="en-US" sz="1200" smtClean="0"/>
              <a:pPr/>
              <a:t>55</a:t>
            </a:fld>
            <a:endParaRPr lang="en-US" alt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ChangeArrowheads="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C718557-4497-45E8-90DE-AC42756FA062}" type="slidenum">
              <a:rPr lang="en-US" altLang="en-US" sz="1200" smtClean="0"/>
              <a:pPr/>
              <a:t>56</a:t>
            </a:fld>
            <a:endParaRPr lang="en-US"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ChangeArrowheads="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6528235-1F2C-4B10-BA08-5A632B7C6054}" type="slidenum">
              <a:rPr lang="en-US" altLang="en-US" sz="1200" smtClean="0"/>
              <a:pPr/>
              <a:t>57</a:t>
            </a:fld>
            <a:endParaRPr lang="en-US"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ChangeArrowheads="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12BA1A5-3E06-4DD1-8642-9A12FC0D1484}" type="slidenum">
              <a:rPr lang="en-US" altLang="en-US" sz="1200" smtClean="0"/>
              <a:pPr/>
              <a:t>58</a:t>
            </a:fld>
            <a:endParaRPr lang="en-US"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ChangeArrowheads="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B50ECDA-FD1F-49FE-B090-DCCC8A5DF13F}" type="slidenum">
              <a:rPr lang="en-US" altLang="en-US" sz="1200" smtClean="0"/>
              <a:pPr/>
              <a:t>59</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D1BAFC4-656D-4379-8915-4316F0DC243A}" type="slidenum">
              <a:rPr lang="en-US" altLang="en-US" sz="1200" smtClean="0"/>
              <a:pPr/>
              <a:t>6</a:t>
            </a:fld>
            <a:endParaRPr lang="en-US"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ChangeArrowheads="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74E084E-9E63-4F8C-9741-28BA66D5BE26}" type="slidenum">
              <a:rPr lang="en-US" altLang="en-US" sz="1200" smtClean="0"/>
              <a:pPr/>
              <a:t>60</a:t>
            </a:fld>
            <a:endParaRPr lang="en-US" alt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ChangeArrowheads="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D866CDA-9467-4C73-B150-40E829607658}" type="slidenum">
              <a:rPr lang="en-US" altLang="en-US" sz="1200" smtClean="0"/>
              <a:pPr/>
              <a:t>61</a:t>
            </a:fld>
            <a:endParaRPr lang="en-US"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ChangeArrowheads="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881023F-51AE-4BEE-8F0C-9D528A7E5CA4}" type="slidenum">
              <a:rPr lang="en-US" altLang="en-US" sz="1200" smtClean="0"/>
              <a:pPr/>
              <a:t>62</a:t>
            </a:fld>
            <a:endParaRPr lang="en-US"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ChangeArrowheads="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4783E0B-D6B9-4E3C-9293-A97C75138034}" type="slidenum">
              <a:rPr lang="en-US" altLang="en-US" sz="1200" smtClean="0"/>
              <a:pPr/>
              <a:t>63</a:t>
            </a:fld>
            <a:endParaRPr lang="en-US" alt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ChangeArrowheads="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ED3D57E-690C-4605-9EFC-A3523A48D619}" type="slidenum">
              <a:rPr lang="en-US" altLang="en-US" sz="1200" smtClean="0"/>
              <a:pPr/>
              <a:t>64</a:t>
            </a:fld>
            <a:endParaRPr lang="en-US"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ChangeArrowheads="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5B0AF85-A784-44B9-A8A4-AD5B19332DE3}" type="slidenum">
              <a:rPr lang="en-US" altLang="en-US" sz="1200" smtClean="0"/>
              <a:pPr/>
              <a:t>65</a:t>
            </a:fld>
            <a:endParaRPr lang="en-US" altLang="en-US"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ChangeArrowheads="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C975684-7137-4739-9F80-3160AAFFA04E}" type="slidenum">
              <a:rPr lang="en-US" altLang="en-US" sz="1200" smtClean="0"/>
              <a:pPr/>
              <a:t>66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217BDDA-B107-44F3-83FE-3F8422035403}" type="slidenum">
              <a:rPr lang="en-US" altLang="en-US" sz="1200" smtClean="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79293AB-05E1-4341-A710-EE436A180ECE}" type="slidenum">
              <a:rPr lang="en-US" altLang="en-US" sz="1200" smtClean="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FD70DBC-84A3-4C27-BCEA-C42BC00AFBF2}" type="slidenum">
              <a:rPr lang="en-US" altLang="en-US" sz="1200" smtClean="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4300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827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88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62000"/>
          </a:xfrm>
        </p:spPr>
        <p:txBody>
          <a:bodyPr/>
          <a:lstStyle/>
          <a:p>
            <a:r>
              <a:rPr lang="en-US"/>
              <a:t>Click to edit Master title style</a:t>
            </a:r>
          </a:p>
        </p:txBody>
      </p:sp>
      <p:sp>
        <p:nvSpPr>
          <p:cNvPr id="3" name="ClipArt Placeholder 2"/>
          <p:cNvSpPr>
            <a:spLocks noGrp="1"/>
          </p:cNvSpPr>
          <p:nvPr>
            <p:ph type="clipArt" sz="half" idx="1"/>
          </p:nvPr>
        </p:nvSpPr>
        <p:spPr>
          <a:xfrm>
            <a:off x="685800" y="1066800"/>
            <a:ext cx="3810000" cy="5181600"/>
          </a:xfrm>
        </p:spPr>
        <p:txBody>
          <a:bodyPr/>
          <a:lstStyle/>
          <a:p>
            <a:pPr lvl="0"/>
            <a:endParaRPr lang="en-US" noProof="0" dirty="0"/>
          </a:p>
        </p:txBody>
      </p:sp>
      <p:sp>
        <p:nvSpPr>
          <p:cNvPr id="4" name="Text Placeholder 3"/>
          <p:cNvSpPr>
            <a:spLocks noGrp="1"/>
          </p:cNvSpPr>
          <p:nvPr>
            <p:ph type="body" sz="half" idx="2"/>
          </p:nvPr>
        </p:nvSpPr>
        <p:spPr>
          <a:xfrm>
            <a:off x="4648200" y="1066800"/>
            <a:ext cx="38100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949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76200"/>
            <a:ext cx="7772400" cy="617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36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762000"/>
          </a:xfrm>
        </p:spPr>
        <p:txBody>
          <a:bodyPr/>
          <a:lstStyle/>
          <a:p>
            <a:r>
              <a:rPr lang="en-US"/>
              <a:t>Click to edit Master title style</a:t>
            </a:r>
          </a:p>
        </p:txBody>
      </p:sp>
      <p:sp>
        <p:nvSpPr>
          <p:cNvPr id="3" name="Content Placeholder 2"/>
          <p:cNvSpPr>
            <a:spLocks noGrp="1"/>
          </p:cNvSpPr>
          <p:nvPr>
            <p:ph sz="quarter" idx="1"/>
          </p:nvPr>
        </p:nvSpPr>
        <p:spPr>
          <a:xfrm>
            <a:off x="685800" y="1066800"/>
            <a:ext cx="3810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066800"/>
            <a:ext cx="3810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733800"/>
            <a:ext cx="3810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733800"/>
            <a:ext cx="3810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6012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685800" y="1066800"/>
            <a:ext cx="38100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066800"/>
            <a:ext cx="3810000" cy="5181600"/>
          </a:xfrm>
        </p:spPr>
        <p:txBody>
          <a:bodyPr/>
          <a:lstStyle/>
          <a:p>
            <a:pPr lvl="0"/>
            <a:endParaRPr lang="en-US" noProof="0" dirty="0"/>
          </a:p>
        </p:txBody>
      </p:sp>
    </p:spTree>
    <p:extLst>
      <p:ext uri="{BB962C8B-B14F-4D97-AF65-F5344CB8AC3E}">
        <p14:creationId xmlns:p14="http://schemas.microsoft.com/office/powerpoint/2010/main" val="415173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30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89554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68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97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390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2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9229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49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0668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p:titleStyle>
    <p:body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4.xml"/><Relationship Id="rId16"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47.jpe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a:extLst>
              <a:ext uri="{28A0092B-C50C-407E-A947-70E740481C1C}">
                <a14:useLocalDpi xmlns:a14="http://schemas.microsoft.com/office/drawing/2010/main" val="0"/>
              </a:ext>
            </a:extLst>
          </a:blip>
          <a:srcRect t="9727" b="3107"/>
          <a:stretch>
            <a:fillRect/>
          </a:stretch>
        </p:blipFill>
        <p:spPr bwMode="auto">
          <a:xfrm>
            <a:off x="0" y="990600"/>
            <a:ext cx="91440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Rectangle 12">
            <a:extLst>
              <a:ext uri="{FF2B5EF4-FFF2-40B4-BE49-F238E27FC236}">
                <a16:creationId xmlns:a16="http://schemas.microsoft.com/office/drawing/2014/main" id="{3DB83EBE-4017-4FB5-9A6C-8C3C44607472}"/>
              </a:ext>
            </a:extLst>
          </p:cNvPr>
          <p:cNvSpPr>
            <a:spLocks noGrp="1" noChangeArrowheads="1"/>
          </p:cNvSpPr>
          <p:nvPr>
            <p:ph type="body" sz="half" idx="1"/>
          </p:nvPr>
        </p:nvSpPr>
        <p:spPr>
          <a:xfrm>
            <a:off x="685800" y="2362200"/>
            <a:ext cx="7772400" cy="20574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lgn="ctr" eaLnBrk="1" hangingPunct="1">
              <a:buFontTx/>
              <a:buNone/>
              <a:defRPr/>
            </a:pPr>
            <a:r>
              <a:rPr lang="en-US" sz="4400" b="1" dirty="0"/>
              <a:t>PRESSURE AND VACUUM SYSTEM OWNER TRAINING</a:t>
            </a:r>
          </a:p>
        </p:txBody>
      </p:sp>
      <p:sp>
        <p:nvSpPr>
          <p:cNvPr id="3076" name="Rectangle 14"/>
          <p:cNvSpPr>
            <a:spLocks noGrp="1" noChangeArrowheads="1"/>
          </p:cNvSpPr>
          <p:nvPr>
            <p:ph type="title"/>
          </p:nvPr>
        </p:nvSpPr>
        <p:spPr>
          <a:xfrm>
            <a:off x="0" y="0"/>
            <a:ext cx="9144000" cy="1219200"/>
          </a:xfrm>
          <a:solidFill>
            <a:srgbClr val="0066FF"/>
          </a:solidFill>
        </p:spPr>
        <p:txBody>
          <a:bodyPr/>
          <a:lstStyle/>
          <a:p>
            <a:pPr eaLnBrk="1" hangingPunct="1"/>
            <a:r>
              <a:rPr lang="en-US" altLang="en-US" sz="4400">
                <a:solidFill>
                  <a:schemeClr val="bg1"/>
                </a:solidFill>
              </a:rPr>
              <a:t>SAF 130C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COURSE OVERVIEW</a:t>
            </a:r>
          </a:p>
        </p:txBody>
      </p:sp>
      <p:sp>
        <p:nvSpPr>
          <p:cNvPr id="7172" name="Rectangle 4">
            <a:extLst>
              <a:ext uri="{FF2B5EF4-FFF2-40B4-BE49-F238E27FC236}">
                <a16:creationId xmlns:a16="http://schemas.microsoft.com/office/drawing/2014/main" id="{C7681036-3FF2-406E-B900-811322B7E4EB}"/>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algn="ctr" eaLnBrk="1" hangingPunct="1">
              <a:lnSpc>
                <a:spcPct val="90000"/>
              </a:lnSpc>
              <a:buFontTx/>
              <a:buNone/>
              <a:defRPr/>
            </a:pPr>
            <a:endParaRPr lang="en-US" sz="1200" dirty="0"/>
          </a:p>
          <a:p>
            <a:pPr algn="ctr" eaLnBrk="1" hangingPunct="1">
              <a:lnSpc>
                <a:spcPct val="90000"/>
              </a:lnSpc>
              <a:buFontTx/>
              <a:buNone/>
              <a:defRPr/>
            </a:pPr>
            <a:r>
              <a:rPr lang="en-US" sz="3200" dirty="0"/>
              <a:t>Introduction: </a:t>
            </a:r>
            <a:r>
              <a:rPr lang="en-US" sz="3200" dirty="0">
                <a:solidFill>
                  <a:schemeClr val="bg2"/>
                </a:solidFill>
              </a:rPr>
              <a:t>Why Are We Here?</a:t>
            </a:r>
          </a:p>
          <a:p>
            <a:pPr algn="ctr" eaLnBrk="1" hangingPunct="1">
              <a:lnSpc>
                <a:spcPct val="90000"/>
              </a:lnSpc>
              <a:buFontTx/>
              <a:buNone/>
              <a:defRPr/>
            </a:pPr>
            <a:r>
              <a:rPr lang="en-US" sz="3200" dirty="0"/>
              <a:t>“Anatomy of a Disaster”</a:t>
            </a:r>
          </a:p>
          <a:p>
            <a:pPr algn="ctr" eaLnBrk="1" hangingPunct="1">
              <a:lnSpc>
                <a:spcPct val="90000"/>
              </a:lnSpc>
              <a:buFontTx/>
              <a:buNone/>
              <a:defRPr/>
            </a:pPr>
            <a:r>
              <a:rPr lang="en-US" sz="3200" dirty="0"/>
              <a:t>Safe Operation Techniques</a:t>
            </a:r>
          </a:p>
          <a:p>
            <a:pPr algn="ctr" eaLnBrk="1" hangingPunct="1">
              <a:lnSpc>
                <a:spcPct val="90000"/>
              </a:lnSpc>
              <a:buFontTx/>
              <a:buNone/>
              <a:defRPr/>
            </a:pPr>
            <a:r>
              <a:rPr lang="en-US" sz="3200" dirty="0"/>
              <a:t>Maintenance or Repair?</a:t>
            </a:r>
          </a:p>
          <a:p>
            <a:pPr algn="ctr" eaLnBrk="1" hangingPunct="1">
              <a:lnSpc>
                <a:spcPct val="90000"/>
              </a:lnSpc>
              <a:buFontTx/>
              <a:buNone/>
              <a:defRPr/>
            </a:pPr>
            <a:r>
              <a:rPr lang="en-US" sz="3200" dirty="0"/>
              <a:t>Safe Maintenance Techniques</a:t>
            </a:r>
          </a:p>
          <a:p>
            <a:pPr marL="0" indent="0" algn="ctr" eaLnBrk="1" hangingPunct="1">
              <a:lnSpc>
                <a:spcPct val="90000"/>
              </a:lnSpc>
              <a:buFontTx/>
              <a:buNone/>
              <a:defRPr/>
            </a:pPr>
            <a:r>
              <a:rPr lang="en-US" sz="3200" dirty="0"/>
              <a:t>Maintenance Lessons Learned</a:t>
            </a:r>
            <a:endParaRPr lang="en-US" sz="3200" dirty="0">
              <a:solidFill>
                <a:srgbClr val="808080"/>
              </a:solidFill>
            </a:endParaRPr>
          </a:p>
          <a:p>
            <a:pPr marL="0" indent="0" algn="ctr" eaLnBrk="1" hangingPunct="1">
              <a:lnSpc>
                <a:spcPct val="90000"/>
              </a:lnSpc>
              <a:buFontTx/>
              <a:buNone/>
              <a:defRPr/>
            </a:pPr>
            <a:r>
              <a:rPr lang="en-US" sz="3200" dirty="0"/>
              <a:t>In-service Inspection Program</a:t>
            </a:r>
          </a:p>
          <a:p>
            <a:pPr algn="ctr" eaLnBrk="1" hangingPunct="1">
              <a:lnSpc>
                <a:spcPct val="90000"/>
              </a:lnSpc>
              <a:buFontTx/>
              <a:buNone/>
              <a:defRPr/>
            </a:pPr>
            <a:r>
              <a:rPr lang="en-US" sz="3200" dirty="0"/>
              <a:t>Wrap up / Where to Get Help</a:t>
            </a:r>
          </a:p>
          <a:p>
            <a:pPr algn="ctr" eaLnBrk="1" hangingPunct="1">
              <a:lnSpc>
                <a:spcPct val="90000"/>
              </a:lnSpc>
              <a:buFontTx/>
              <a:buNone/>
              <a:defRPr/>
            </a:pPr>
            <a:r>
              <a:rPr lang="en-US" sz="2800" dirty="0"/>
              <a:t>		</a:t>
            </a:r>
          </a:p>
          <a:p>
            <a:pPr algn="ctr" eaLnBrk="1" hangingPunct="1">
              <a:lnSpc>
                <a:spcPct val="90000"/>
              </a:lnSpc>
              <a:buFontTx/>
              <a:buNone/>
              <a:defRPr/>
            </a:pPr>
            <a:endParaRPr lang="en-US" sz="2800" dirty="0"/>
          </a:p>
          <a:p>
            <a:pPr eaLnBrk="1" hangingPunct="1">
              <a:lnSpc>
                <a:spcPct val="90000"/>
              </a:lnSpc>
              <a:defRPr/>
            </a:pPr>
            <a:endParaRPr lang="en-US" sz="2800" dirty="0"/>
          </a:p>
        </p:txBody>
      </p:sp>
      <p:sp>
        <p:nvSpPr>
          <p:cNvPr id="4" name="Right Arrow 3"/>
          <p:cNvSpPr>
            <a:spLocks noChangeArrowheads="1"/>
          </p:cNvSpPr>
          <p:nvPr/>
        </p:nvSpPr>
        <p:spPr bwMode="auto">
          <a:xfrm>
            <a:off x="936625" y="2314575"/>
            <a:ext cx="773113" cy="485775"/>
          </a:xfrm>
          <a:prstGeom prst="rightArrow">
            <a:avLst>
              <a:gd name="adj1" fmla="val 50000"/>
              <a:gd name="adj2" fmla="val 49919"/>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Safe Operation Techniques</a:t>
            </a:r>
          </a:p>
        </p:txBody>
      </p:sp>
      <p:sp>
        <p:nvSpPr>
          <p:cNvPr id="7172" name="Rectangle 4">
            <a:extLst>
              <a:ext uri="{FF2B5EF4-FFF2-40B4-BE49-F238E27FC236}">
                <a16:creationId xmlns:a16="http://schemas.microsoft.com/office/drawing/2014/main" id="{B14801DE-CFC5-4138-A578-37A15739172C}"/>
              </a:ext>
            </a:extLst>
          </p:cNvPr>
          <p:cNvSpPr>
            <a:spLocks noGrp="1" noChangeArrowheads="1"/>
          </p:cNvSpPr>
          <p:nvPr>
            <p:ph type="body" sz="half" idx="1"/>
          </p:nvPr>
        </p:nvSpPr>
        <p:spPr>
          <a:xfrm>
            <a:off x="152400" y="914400"/>
            <a:ext cx="87630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lIns="0" tIns="91440" rIns="0"/>
          <a:lstStyle/>
          <a:p>
            <a:pPr algn="ctr" eaLnBrk="1" hangingPunct="1">
              <a:lnSpc>
                <a:spcPct val="90000"/>
              </a:lnSpc>
              <a:buFont typeface="Wingdings" panose="05000000000000000000" pitchFamily="2" charset="2"/>
              <a:buChar char="ü"/>
              <a:defRPr/>
            </a:pPr>
            <a:r>
              <a:rPr lang="en-US" sz="2800" dirty="0">
                <a:solidFill>
                  <a:schemeClr val="tx1"/>
                </a:solidFill>
              </a:rPr>
              <a:t>Know operating conditions</a:t>
            </a:r>
          </a:p>
          <a:p>
            <a:pPr algn="ctr" eaLnBrk="1" hangingPunct="1">
              <a:lnSpc>
                <a:spcPct val="90000"/>
              </a:lnSpc>
              <a:buFont typeface="Wingdings" panose="05000000000000000000" pitchFamily="2" charset="2"/>
              <a:buChar char="ü"/>
              <a:defRPr/>
            </a:pPr>
            <a:r>
              <a:rPr lang="en-US" sz="2800" dirty="0">
                <a:solidFill>
                  <a:schemeClr val="tx1"/>
                </a:solidFill>
              </a:rPr>
              <a:t>Identify inherent hazards</a:t>
            </a:r>
          </a:p>
          <a:p>
            <a:pPr algn="ctr" eaLnBrk="1" hangingPunct="1">
              <a:lnSpc>
                <a:spcPct val="90000"/>
              </a:lnSpc>
              <a:buFont typeface="Wingdings" panose="05000000000000000000" pitchFamily="2" charset="2"/>
              <a:buChar char="ü"/>
              <a:defRPr/>
            </a:pPr>
            <a:r>
              <a:rPr lang="en-US" sz="2800" dirty="0">
                <a:solidFill>
                  <a:schemeClr val="tx1"/>
                </a:solidFill>
              </a:rPr>
              <a:t>Describe failure scenarios and deployment of emergency protocols</a:t>
            </a:r>
          </a:p>
          <a:p>
            <a:pPr algn="ctr" eaLnBrk="1" hangingPunct="1">
              <a:lnSpc>
                <a:spcPct val="90000"/>
              </a:lnSpc>
              <a:buFont typeface="Wingdings" panose="05000000000000000000" pitchFamily="2" charset="2"/>
              <a:buChar char="ü"/>
              <a:defRPr/>
            </a:pPr>
            <a:r>
              <a:rPr lang="en-US" sz="2800" dirty="0">
                <a:solidFill>
                  <a:schemeClr val="tx1"/>
                </a:solidFill>
              </a:rPr>
              <a:t>Verify valve position</a:t>
            </a:r>
          </a:p>
          <a:p>
            <a:pPr algn="ctr" eaLnBrk="1" hangingPunct="1">
              <a:lnSpc>
                <a:spcPct val="90000"/>
              </a:lnSpc>
              <a:buFont typeface="Wingdings" panose="05000000000000000000" pitchFamily="2" charset="2"/>
              <a:buChar char="ü"/>
              <a:defRPr/>
            </a:pPr>
            <a:r>
              <a:rPr lang="en-US" sz="2800" dirty="0">
                <a:solidFill>
                  <a:schemeClr val="tx1"/>
                </a:solidFill>
              </a:rPr>
              <a:t>Monitor and maintain operating parameters with installed instrumentation</a:t>
            </a:r>
          </a:p>
          <a:p>
            <a:pPr algn="ctr" eaLnBrk="1" hangingPunct="1">
              <a:lnSpc>
                <a:spcPct val="90000"/>
              </a:lnSpc>
              <a:buFont typeface="Wingdings" panose="05000000000000000000" pitchFamily="2" charset="2"/>
              <a:buChar char="ü"/>
              <a:defRPr/>
            </a:pPr>
            <a:r>
              <a:rPr lang="en-US" sz="2800" dirty="0">
                <a:solidFill>
                  <a:schemeClr val="tx1"/>
                </a:solidFill>
              </a:rPr>
              <a:t>Develop operating instructions (normal and emergency)</a:t>
            </a:r>
          </a:p>
          <a:p>
            <a:pPr algn="ctr" eaLnBrk="1" hangingPunct="1">
              <a:lnSpc>
                <a:spcPct val="90000"/>
              </a:lnSpc>
              <a:buFont typeface="Wingdings" panose="05000000000000000000" pitchFamily="2" charset="2"/>
              <a:buChar char="ü"/>
              <a:defRPr/>
            </a:pPr>
            <a:r>
              <a:rPr lang="en-US" altLang="en-US" sz="2800" dirty="0">
                <a:solidFill>
                  <a:schemeClr val="tx1"/>
                </a:solidFill>
              </a:rPr>
              <a:t>Check for Leaks, Degradation, Corrosion, Blockages</a:t>
            </a:r>
            <a:endParaRPr lang="en-US" sz="2800" dirty="0">
              <a:solidFill>
                <a:schemeClr val="tx1"/>
              </a:solidFill>
            </a:endParaRPr>
          </a:p>
          <a:p>
            <a:pPr algn="ctr" eaLnBrk="1" hangingPunct="1">
              <a:lnSpc>
                <a:spcPct val="90000"/>
              </a:lnSpc>
              <a:buFont typeface="Wingdings" panose="05000000000000000000" pitchFamily="2" charset="2"/>
              <a:buChar char="ü"/>
              <a:defRPr/>
            </a:pPr>
            <a:r>
              <a:rPr lang="en-US" sz="2800" dirty="0">
                <a:solidFill>
                  <a:schemeClr val="tx1"/>
                </a:solidFill>
              </a:rPr>
              <a:t>Train operators to all of the above</a:t>
            </a:r>
          </a:p>
          <a:p>
            <a:pPr algn="ctr" eaLnBrk="1" hangingPunct="1">
              <a:lnSpc>
                <a:spcPct val="90000"/>
              </a:lnSpc>
              <a:buFont typeface="Wingdings" panose="05000000000000000000" pitchFamily="2" charset="2"/>
              <a:buChar char="ü"/>
              <a:defRPr/>
            </a:pPr>
            <a:r>
              <a:rPr lang="en-US" sz="2800" dirty="0">
                <a:solidFill>
                  <a:schemeClr val="tx1"/>
                </a:solidFill>
              </a:rPr>
              <a:t>Complete and store required documentation</a:t>
            </a:r>
          </a:p>
          <a:p>
            <a:pPr algn="ctr" eaLnBrk="1" hangingPunct="1">
              <a:lnSpc>
                <a:spcPct val="90000"/>
              </a:lnSpc>
              <a:buFont typeface="Wingdings" panose="05000000000000000000" pitchFamily="2" charset="2"/>
              <a:buChar char="ü"/>
              <a:defRPr/>
            </a:pPr>
            <a:endParaRPr lang="en-US" sz="2800" dirty="0">
              <a:solidFill>
                <a:schemeClr val="tx1"/>
              </a:solidFill>
            </a:endParaRPr>
          </a:p>
          <a:p>
            <a:pPr algn="ctr" eaLnBrk="1" hangingPunct="1">
              <a:lnSpc>
                <a:spcPct val="90000"/>
              </a:lnSpc>
              <a:buFontTx/>
              <a:buNone/>
              <a:defRPr/>
            </a:pPr>
            <a:r>
              <a:rPr lang="en-US" sz="2000" dirty="0"/>
              <a:t>		</a:t>
            </a:r>
          </a:p>
          <a:p>
            <a:pPr algn="ctr" eaLnBrk="1" hangingPunct="1">
              <a:lnSpc>
                <a:spcPct val="90000"/>
              </a:lnSpc>
              <a:buFontTx/>
              <a:buNone/>
              <a:defRPr/>
            </a:pPr>
            <a:endParaRPr lang="en-US" sz="2800" dirty="0"/>
          </a:p>
          <a:p>
            <a:pPr eaLnBrk="1" hangingPunct="1">
              <a:lnSpc>
                <a:spcPct val="90000"/>
              </a:lnSpc>
              <a:defRPr/>
            </a:pPr>
            <a:endParaRPr 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1656CD53-682A-44EE-A41F-BA99BE725F39}"/>
              </a:ext>
            </a:extLst>
          </p:cNvPr>
          <p:cNvSpPr txBox="1">
            <a:spLocks noChangeArrowheads="1"/>
          </p:cNvSpPr>
          <p:nvPr/>
        </p:nvSpPr>
        <p:spPr bwMode="auto">
          <a:xfrm>
            <a:off x="152400" y="1000125"/>
            <a:ext cx="5181600" cy="5172075"/>
          </a:xfrm>
          <a:prstGeom prst="rect">
            <a:avLst/>
          </a:prstGeom>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p:spPr>
        <p:txBody>
          <a:bodyPr lIns="182880"/>
          <a:lstStyle/>
          <a:p>
            <a:pPr eaLnBrk="1" hangingPunct="1">
              <a:spcBef>
                <a:spcPts val="600"/>
              </a:spcBef>
              <a:defRPr/>
            </a:pPr>
            <a:endParaRPr lang="en-US" altLang="en-US" sz="800" dirty="0">
              <a:latin typeface="Arial" charset="0"/>
            </a:endParaRPr>
          </a:p>
          <a:p>
            <a:pPr eaLnBrk="1" hangingPunct="1">
              <a:spcBef>
                <a:spcPts val="0"/>
              </a:spcBef>
              <a:defRPr/>
            </a:pPr>
            <a:r>
              <a:rPr lang="en-US" altLang="en-US" dirty="0">
                <a:solidFill>
                  <a:srgbClr val="0066FF"/>
                </a:solidFill>
                <a:latin typeface="Arial" charset="0"/>
              </a:rPr>
              <a:t>Connecting a gas or liquefied gas cylinder to piping or a vessel creates a pressure system!</a:t>
            </a:r>
          </a:p>
          <a:p>
            <a:pPr eaLnBrk="1" hangingPunct="1">
              <a:spcBef>
                <a:spcPts val="0"/>
              </a:spcBef>
              <a:defRPr/>
            </a:pPr>
            <a:endParaRPr lang="en-US" altLang="en-US" dirty="0">
              <a:solidFill>
                <a:srgbClr val="0066FF"/>
              </a:solidFill>
              <a:latin typeface="Arial" charset="0"/>
            </a:endParaRPr>
          </a:p>
          <a:p>
            <a:pPr eaLnBrk="1" hangingPunct="1">
              <a:spcBef>
                <a:spcPts val="0"/>
              </a:spcBef>
              <a:defRPr/>
            </a:pPr>
            <a:r>
              <a:rPr lang="en-US" altLang="en-US" dirty="0">
                <a:solidFill>
                  <a:srgbClr val="0066FF"/>
                </a:solidFill>
                <a:latin typeface="Arial" charset="0"/>
              </a:rPr>
              <a:t>Follow ES&amp;H Manual Chapter 6150 for the gas bottle and Chapter 6151 for connected piping systems. </a:t>
            </a:r>
            <a:r>
              <a:rPr lang="en-US" altLang="en-US" b="1" dirty="0">
                <a:solidFill>
                  <a:srgbClr val="0066FF"/>
                </a:solidFill>
                <a:latin typeface="Arial" charset="0"/>
              </a:rPr>
              <a:t>GET A DA INVOLVED!</a:t>
            </a:r>
          </a:p>
          <a:p>
            <a:pPr eaLnBrk="1" hangingPunct="1">
              <a:defRPr/>
            </a:pPr>
            <a:endParaRPr lang="en-US" altLang="en-US" dirty="0">
              <a:solidFill>
                <a:srgbClr val="0066FF"/>
              </a:solidFill>
              <a:latin typeface="Arial" charset="0"/>
            </a:endParaRPr>
          </a:p>
          <a:p>
            <a:pPr eaLnBrk="1" hangingPunct="1">
              <a:defRPr/>
            </a:pPr>
            <a:r>
              <a:rPr lang="en-US" altLang="en-US" dirty="0">
                <a:solidFill>
                  <a:srgbClr val="0066FF"/>
                </a:solidFill>
                <a:latin typeface="Arial" charset="0"/>
              </a:rPr>
              <a:t>Anyone working with the connected pressure system must be appropriately trained and perform work in a safe manner.</a:t>
            </a:r>
          </a:p>
        </p:txBody>
      </p:sp>
      <p:pic>
        <p:nvPicPr>
          <p:cNvPr id="25603" name="Picture 1"/>
          <p:cNvPicPr>
            <a:picLocks noChangeAspect="1"/>
          </p:cNvPicPr>
          <p:nvPr/>
        </p:nvPicPr>
        <p:blipFill>
          <a:blip r:embed="rId3">
            <a:extLst>
              <a:ext uri="{28A0092B-C50C-407E-A947-70E740481C1C}">
                <a14:useLocalDpi xmlns:a14="http://schemas.microsoft.com/office/drawing/2010/main" val="0"/>
              </a:ext>
            </a:extLst>
          </a:blip>
          <a:srcRect l="22406" t="5705" r="23117"/>
          <a:stretch>
            <a:fillRect/>
          </a:stretch>
        </p:blipFill>
        <p:spPr bwMode="auto">
          <a:xfrm>
            <a:off x="5486400" y="1290638"/>
            <a:ext cx="35369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3338"/>
            <a:ext cx="91440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41888"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a:extLst>
              <a:ext uri="{FF2B5EF4-FFF2-40B4-BE49-F238E27FC236}">
                <a16:creationId xmlns:a16="http://schemas.microsoft.com/office/drawing/2014/main" id="{F00044AE-E585-46C5-AF9D-D9C036670D85}"/>
              </a:ext>
            </a:extLst>
          </p:cNvPr>
          <p:cNvSpPr txBox="1">
            <a:spLocks noChangeArrowheads="1"/>
          </p:cNvSpPr>
          <p:nvPr/>
        </p:nvSpPr>
        <p:spPr bwMode="auto">
          <a:xfrm>
            <a:off x="19050" y="-9525"/>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Operation Techniques:</a:t>
            </a:r>
            <a:br>
              <a:rPr lang="en-US" altLang="en-US" sz="3200" kern="0" dirty="0">
                <a:solidFill>
                  <a:schemeClr val="bg1"/>
                </a:solidFill>
              </a:rPr>
            </a:br>
            <a:r>
              <a:rPr lang="en-US" altLang="en-US" sz="3200" kern="0" dirty="0">
                <a:solidFill>
                  <a:schemeClr val="bg1"/>
                </a:solidFill>
              </a:rPr>
              <a:t> </a:t>
            </a:r>
            <a:endParaRPr lang="en-US" altLang="en-US" sz="2800" kern="0" dirty="0">
              <a:solidFill>
                <a:schemeClr val="bg1"/>
              </a:solidFill>
            </a:endParaRPr>
          </a:p>
        </p:txBody>
      </p:sp>
      <p:sp>
        <p:nvSpPr>
          <p:cNvPr id="7172" name="Rectangle 4">
            <a:extLst>
              <a:ext uri="{FF2B5EF4-FFF2-40B4-BE49-F238E27FC236}">
                <a16:creationId xmlns:a16="http://schemas.microsoft.com/office/drawing/2014/main" id="{B27D8A5D-22CF-421A-A103-4087DC5825BC}"/>
              </a:ext>
            </a:extLst>
          </p:cNvPr>
          <p:cNvSpPr>
            <a:spLocks noGrp="1" noChangeArrowheads="1"/>
          </p:cNvSpPr>
          <p:nvPr>
            <p:ph type="body" sz="half" idx="1"/>
          </p:nvPr>
        </p:nvSpPr>
        <p:spPr>
          <a:xfrm>
            <a:off x="169863" y="1084263"/>
            <a:ext cx="5011737"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spcBef>
                <a:spcPct val="0"/>
              </a:spcBef>
              <a:buFontTx/>
              <a:buNone/>
              <a:defRPr/>
            </a:pPr>
            <a:endParaRPr lang="en-US" altLang="en-US" sz="2000" dirty="0">
              <a:solidFill>
                <a:schemeClr val="tx1"/>
              </a:solidFill>
            </a:endParaRPr>
          </a:p>
          <a:p>
            <a:pPr>
              <a:spcBef>
                <a:spcPct val="0"/>
              </a:spcBef>
              <a:buFontTx/>
              <a:buNone/>
              <a:defRPr/>
            </a:pPr>
            <a:r>
              <a:rPr lang="en-US" altLang="en-US" dirty="0">
                <a:solidFill>
                  <a:schemeClr val="tx1"/>
                </a:solidFill>
              </a:rPr>
              <a:t>Know the liquid or gas being contained.</a:t>
            </a:r>
          </a:p>
          <a:p>
            <a:pPr>
              <a:spcBef>
                <a:spcPct val="0"/>
              </a:spcBef>
              <a:buFontTx/>
              <a:buNone/>
              <a:defRPr/>
            </a:pPr>
            <a:endParaRPr lang="en-US" altLang="en-US" dirty="0">
              <a:solidFill>
                <a:schemeClr val="tx1"/>
              </a:solidFill>
            </a:endParaRPr>
          </a:p>
          <a:p>
            <a:pPr>
              <a:spcBef>
                <a:spcPct val="0"/>
              </a:spcBef>
              <a:buFontTx/>
              <a:buNone/>
              <a:defRPr/>
            </a:pPr>
            <a:r>
              <a:rPr lang="en-US" altLang="en-US" dirty="0">
                <a:solidFill>
                  <a:schemeClr val="tx1"/>
                </a:solidFill>
              </a:rPr>
              <a:t>Know the pressures and temperatures for normal operation.</a:t>
            </a:r>
          </a:p>
          <a:p>
            <a:pPr>
              <a:spcBef>
                <a:spcPct val="0"/>
              </a:spcBef>
              <a:buFontTx/>
              <a:buNone/>
              <a:defRPr/>
            </a:pPr>
            <a:endParaRPr lang="en-US" altLang="en-US" dirty="0">
              <a:solidFill>
                <a:schemeClr val="tx1"/>
              </a:solidFill>
            </a:endParaRPr>
          </a:p>
          <a:p>
            <a:pPr>
              <a:spcBef>
                <a:spcPct val="0"/>
              </a:spcBef>
              <a:buFontTx/>
              <a:buNone/>
              <a:defRPr/>
            </a:pPr>
            <a:r>
              <a:rPr lang="en-US" altLang="en-US" dirty="0">
                <a:solidFill>
                  <a:schemeClr val="tx1"/>
                </a:solidFill>
              </a:rPr>
              <a:t>Understand the safe operating limits of the system and any equipment directly linked to or affected by it.</a:t>
            </a:r>
          </a:p>
          <a:p>
            <a:pPr>
              <a:spcBef>
                <a:spcPct val="0"/>
              </a:spcBef>
              <a:buFontTx/>
              <a:buNone/>
              <a:defRPr/>
            </a:pPr>
            <a:endParaRPr lang="en-US" altLang="en-US" sz="700" dirty="0">
              <a:solidFill>
                <a:schemeClr val="tx1"/>
              </a:solidFill>
            </a:endParaRPr>
          </a:p>
          <a:p>
            <a:pPr eaLnBrk="1" hangingPunct="1">
              <a:defRPr/>
            </a:pPr>
            <a:endParaRPr lang="en-US" dirty="0"/>
          </a:p>
        </p:txBody>
      </p:sp>
      <p:sp>
        <p:nvSpPr>
          <p:cNvPr id="15364" name="Rectangle 3"/>
          <p:cNvSpPr>
            <a:spLocks noGrp="1" noChangeArrowheads="1"/>
          </p:cNvSpPr>
          <p:nvPr>
            <p:ph type="title"/>
          </p:nvPr>
        </p:nvSpPr>
        <p:spPr>
          <a:xfrm>
            <a:off x="19050" y="-9525"/>
            <a:ext cx="9144000" cy="990600"/>
          </a:xfrm>
          <a:solidFill>
            <a:srgbClr val="0066FF"/>
          </a:solidFill>
        </p:spPr>
        <p:txBody>
          <a:bodyPr/>
          <a:lstStyle/>
          <a:p>
            <a:pPr eaLnBrk="1" hangingPunct="1"/>
            <a:r>
              <a:rPr lang="en-US" altLang="en-US" sz="3200">
                <a:solidFill>
                  <a:schemeClr val="bg1"/>
                </a:solidFill>
              </a:rPr>
              <a:t>Safe Operation Techniques:</a:t>
            </a:r>
            <a:br>
              <a:rPr lang="en-US" altLang="en-US" sz="3200">
                <a:solidFill>
                  <a:schemeClr val="bg1"/>
                </a:solidFill>
              </a:rPr>
            </a:br>
            <a:r>
              <a:rPr lang="en-US" altLang="en-US" sz="3200">
                <a:solidFill>
                  <a:schemeClr val="bg1"/>
                </a:solidFill>
              </a:rPr>
              <a:t> </a:t>
            </a:r>
            <a:r>
              <a:rPr lang="en-US" altLang="en-US" sz="2800">
                <a:solidFill>
                  <a:schemeClr val="bg1"/>
                </a:solidFill>
              </a:rPr>
              <a:t>Know the Operating Conditions</a:t>
            </a:r>
          </a:p>
        </p:txBody>
      </p:sp>
      <p:sp>
        <p:nvSpPr>
          <p:cNvPr id="13" name="Rectangle 3">
            <a:extLst>
              <a:ext uri="{FF2B5EF4-FFF2-40B4-BE49-F238E27FC236}">
                <a16:creationId xmlns:a16="http://schemas.microsoft.com/office/drawing/2014/main" id="{8FCB8393-3923-4201-9179-020B9C64F346}"/>
              </a:ext>
            </a:extLst>
          </p:cNvPr>
          <p:cNvSpPr txBox="1">
            <a:spLocks noChangeArrowheads="1"/>
          </p:cNvSpPr>
          <p:nvPr/>
        </p:nvSpPr>
        <p:spPr bwMode="auto">
          <a:xfrm>
            <a:off x="19050" y="-9525"/>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Operation Techniques:</a:t>
            </a:r>
            <a:br>
              <a:rPr lang="en-US" altLang="en-US" sz="3200" kern="0" dirty="0">
                <a:solidFill>
                  <a:schemeClr val="bg1"/>
                </a:solidFill>
              </a:rPr>
            </a:br>
            <a:r>
              <a:rPr lang="en-US" altLang="en-US" sz="3200" kern="0" dirty="0">
                <a:solidFill>
                  <a:schemeClr val="bg1"/>
                </a:solidFill>
              </a:rPr>
              <a:t> </a:t>
            </a:r>
            <a:r>
              <a:rPr lang="en-US" altLang="en-US" sz="2800" kern="0" dirty="0">
                <a:solidFill>
                  <a:schemeClr val="bg1"/>
                </a:solidFill>
              </a:rPr>
              <a:t>Know and Understand the Operating Conditions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3870325"/>
            <a:ext cx="7415213" cy="18970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ounded Rectangle 1"/>
          <p:cNvSpPr>
            <a:spLocks noChangeArrowheads="1"/>
          </p:cNvSpPr>
          <p:nvPr/>
        </p:nvSpPr>
        <p:spPr bwMode="auto">
          <a:xfrm>
            <a:off x="5357813" y="1828800"/>
            <a:ext cx="3657600" cy="838200"/>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Provided by Manufacturers for standard production items</a:t>
            </a:r>
          </a:p>
        </p:txBody>
      </p:sp>
      <p:sp>
        <p:nvSpPr>
          <p:cNvPr id="9" name="Rounded Rectangle 8"/>
          <p:cNvSpPr>
            <a:spLocks noChangeArrowheads="1"/>
          </p:cNvSpPr>
          <p:nvPr/>
        </p:nvSpPr>
        <p:spPr bwMode="auto">
          <a:xfrm>
            <a:off x="5335588" y="2781300"/>
            <a:ext cx="3657600" cy="838200"/>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Determined by the Design Authority for new systems.  </a:t>
            </a:r>
          </a:p>
        </p:txBody>
      </p:sp>
      <p:sp>
        <p:nvSpPr>
          <p:cNvPr id="11" name="Rounded Rectangle 10"/>
          <p:cNvSpPr>
            <a:spLocks noChangeArrowheads="1"/>
          </p:cNvSpPr>
          <p:nvPr/>
        </p:nvSpPr>
        <p:spPr bwMode="auto">
          <a:xfrm>
            <a:off x="5335588" y="3733800"/>
            <a:ext cx="3657600" cy="1524000"/>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For existing systems, defined by System Owner using historical information and assistance if needed </a:t>
            </a:r>
          </a:p>
          <a:p>
            <a:pPr>
              <a:spcBef>
                <a:spcPct val="0"/>
              </a:spcBef>
              <a:buFontTx/>
              <a:buNone/>
            </a:pPr>
            <a:endParaRPr lang="en-US" altLang="en-US">
              <a:solidFill>
                <a:schemeClr val="tx1"/>
              </a:solidFill>
            </a:endParaRPr>
          </a:p>
        </p:txBody>
      </p:sp>
      <p:sp>
        <p:nvSpPr>
          <p:cNvPr id="12" name="Rounded Rectangle 11"/>
          <p:cNvSpPr>
            <a:spLocks noChangeArrowheads="1"/>
          </p:cNvSpPr>
          <p:nvPr/>
        </p:nvSpPr>
        <p:spPr bwMode="auto">
          <a:xfrm>
            <a:off x="5335588" y="1809750"/>
            <a:ext cx="3679825" cy="4438650"/>
          </a:xfrm>
          <a:prstGeom prst="roundRect">
            <a:avLst>
              <a:gd name="adj" fmla="val 16667"/>
            </a:avLst>
          </a:prstGeom>
          <a:solidFill>
            <a:srgbClr val="FFC000"/>
          </a:solidFill>
          <a:ln w="9525" algn="ctr">
            <a:solidFill>
              <a:schemeClr val="tx1"/>
            </a:solidFill>
            <a:round/>
            <a:headEnd/>
            <a:tailEnd/>
          </a:ln>
        </p:spPr>
        <p:txBody>
          <a:bodyPr lIns="0" rIns="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Depend on complexity and operating conditions:</a:t>
            </a:r>
          </a:p>
          <a:p>
            <a:pPr>
              <a:spcBef>
                <a:spcPct val="0"/>
              </a:spcBef>
              <a:buFontTx/>
              <a:buNone/>
            </a:pPr>
            <a:endParaRPr lang="en-US" altLang="en-US" sz="800">
              <a:solidFill>
                <a:schemeClr val="tx1"/>
              </a:solidFill>
            </a:endParaRPr>
          </a:p>
          <a:p>
            <a:pPr>
              <a:spcBef>
                <a:spcPct val="0"/>
              </a:spcBef>
              <a:buFontTx/>
              <a:buNone/>
            </a:pPr>
            <a:r>
              <a:rPr lang="en-US" altLang="en-US" sz="2000">
                <a:solidFill>
                  <a:schemeClr val="tx1"/>
                </a:solidFill>
              </a:rPr>
              <a:t>Simple systems may only need maximum pressure.</a:t>
            </a:r>
          </a:p>
          <a:p>
            <a:pPr>
              <a:spcBef>
                <a:spcPct val="0"/>
              </a:spcBef>
              <a:buFontTx/>
              <a:buNone/>
            </a:pPr>
            <a:endParaRPr lang="en-US" altLang="en-US" sz="800">
              <a:solidFill>
                <a:schemeClr val="tx1"/>
              </a:solidFill>
            </a:endParaRPr>
          </a:p>
          <a:p>
            <a:pPr>
              <a:spcBef>
                <a:spcPct val="0"/>
              </a:spcBef>
              <a:buFontTx/>
              <a:buNone/>
            </a:pPr>
            <a:r>
              <a:rPr lang="en-US" altLang="en-US" sz="2000">
                <a:solidFill>
                  <a:schemeClr val="tx1"/>
                </a:solidFill>
              </a:rPr>
              <a:t>Complex systems might need min/max pressures and temperatures, volumes and flow rates, operating times, heat input or coolant flow.</a:t>
            </a:r>
          </a:p>
          <a:p>
            <a:pPr>
              <a:spcBef>
                <a:spcPct val="0"/>
              </a:spcBef>
              <a:buFontTx/>
              <a:buNone/>
            </a:pPr>
            <a:endParaRPr lang="en-US" altLang="en-US" sz="800">
              <a:solidFill>
                <a:schemeClr val="tx1"/>
              </a:solidFill>
            </a:endParaRPr>
          </a:p>
          <a:p>
            <a:pPr>
              <a:spcBef>
                <a:spcPct val="0"/>
              </a:spcBef>
              <a:buFontTx/>
              <a:buNone/>
            </a:pPr>
            <a:r>
              <a:rPr lang="en-US" altLang="en-US" sz="2000">
                <a:solidFill>
                  <a:schemeClr val="tx1"/>
                </a:solidFill>
              </a:rPr>
              <a:t>In all cases, safe operating limits should incorporate a suitable margin of safety.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l="1839" r="784"/>
          <a:stretch>
            <a:fillRect/>
          </a:stretch>
        </p:blipFill>
        <p:spPr bwMode="auto">
          <a:xfrm>
            <a:off x="3565525" y="1981200"/>
            <a:ext cx="4846638" cy="45989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ounded Rectangle 14"/>
          <p:cNvSpPr>
            <a:spLocks noChangeArrowheads="1"/>
          </p:cNvSpPr>
          <p:nvPr/>
        </p:nvSpPr>
        <p:spPr bwMode="auto">
          <a:xfrm>
            <a:off x="5357813" y="1143000"/>
            <a:ext cx="3657600" cy="581025"/>
          </a:xfrm>
          <a:prstGeom prst="roundRect">
            <a:avLst>
              <a:gd name="adj" fmla="val 16667"/>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b="1">
                <a:solidFill>
                  <a:schemeClr val="tx1"/>
                </a:solidFill>
              </a:rPr>
              <a:t>Safe Operating Limits</a:t>
            </a:r>
          </a:p>
        </p:txBody>
      </p:sp>
      <p:sp>
        <p:nvSpPr>
          <p:cNvPr id="16" name="Oval 15"/>
          <p:cNvSpPr>
            <a:spLocks noChangeArrowheads="1"/>
          </p:cNvSpPr>
          <p:nvPr/>
        </p:nvSpPr>
        <p:spPr bwMode="auto">
          <a:xfrm>
            <a:off x="228600" y="409575"/>
            <a:ext cx="4341813" cy="73342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ircle(in)">
                                      <p:cBhvr>
                                        <p:cTn id="7" dur="10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1000"/>
                                        <p:tgtEl>
                                          <p:spTgt spid="13"/>
                                        </p:tgtEl>
                                      </p:cBhvr>
                                    </p:animEffect>
                                  </p:childTnLst>
                                </p:cTn>
                              </p:par>
                            </p:childTnLst>
                          </p:cTn>
                        </p:par>
                        <p:par>
                          <p:cTn id="13" fill="hold" nodeType="afterGroup">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1000"/>
                                        <p:tgtEl>
                                          <p:spTgt spid="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7172">
                                            <p:txEl>
                                              <p:pRg st="1" end="1"/>
                                            </p:txEl>
                                          </p:spTgt>
                                        </p:tgtEl>
                                        <p:attrNameLst>
                                          <p:attrName>style.visibility</p:attrName>
                                        </p:attrNameLst>
                                      </p:cBhvr>
                                      <p:to>
                                        <p:strVal val="visible"/>
                                      </p:to>
                                    </p:set>
                                    <p:animEffect transition="in" filter="fade">
                                      <p:cBhvr>
                                        <p:cTn id="21" dur="1000"/>
                                        <p:tgtEl>
                                          <p:spTgt spid="7172">
                                            <p:txEl>
                                              <p:pRg st="1" end="1"/>
                                            </p:txEl>
                                          </p:spTgt>
                                        </p:tgtEl>
                                      </p:cBhvr>
                                    </p:animEffect>
                                  </p:childTnLst>
                                </p:cTn>
                              </p:par>
                            </p:childTnLst>
                          </p:cTn>
                        </p:par>
                        <p:par>
                          <p:cTn id="22" fill="hold" nodeType="afterGroup">
                            <p:stCondLst>
                              <p:cond delay="1000"/>
                            </p:stCondLst>
                            <p:childTnLst>
                              <p:par>
                                <p:cTn id="23" presetID="2" presetClass="entr" presetSubtype="4"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7172">
                                            <p:txEl>
                                              <p:pRg st="3" end="3"/>
                                            </p:txEl>
                                          </p:spTgt>
                                        </p:tgtEl>
                                        <p:attrNameLst>
                                          <p:attrName>style.visibility</p:attrName>
                                        </p:attrNameLst>
                                      </p:cBhvr>
                                      <p:to>
                                        <p:strVal val="visible"/>
                                      </p:to>
                                    </p:set>
                                    <p:animEffect transition="in" filter="fade">
                                      <p:cBhvr>
                                        <p:cTn id="31" dur="1000"/>
                                        <p:tgtEl>
                                          <p:spTgt spid="7172">
                                            <p:txEl>
                                              <p:pRg st="3" end="3"/>
                                            </p:txEl>
                                          </p:spTgt>
                                        </p:tgtEl>
                                      </p:cBhvr>
                                    </p:animEffect>
                                  </p:childTnLst>
                                </p:cTn>
                              </p:par>
                              <p:par>
                                <p:cTn id="32" presetID="2" presetClass="exit" presetSubtype="4" fill="hold" nodeType="withEffect">
                                  <p:stCondLst>
                                    <p:cond delay="0"/>
                                  </p:stCondLst>
                                  <p:childTnLst>
                                    <p:anim calcmode="lin" valueType="num">
                                      <p:cBhvr additive="base">
                                        <p:cTn id="33" dur="500"/>
                                        <p:tgtEl>
                                          <p:spTgt spid="4"/>
                                        </p:tgtEl>
                                        <p:attrNameLst>
                                          <p:attrName>ppt_x</p:attrName>
                                        </p:attrNameLst>
                                      </p:cBhvr>
                                      <p:tavLst>
                                        <p:tav tm="0">
                                          <p:val>
                                            <p:strVal val="ppt_x"/>
                                          </p:val>
                                        </p:tav>
                                        <p:tav tm="100000">
                                          <p:val>
                                            <p:strVal val="ppt_x"/>
                                          </p:val>
                                        </p:tav>
                                      </p:tavLst>
                                    </p:anim>
                                    <p:anim calcmode="lin" valueType="num">
                                      <p:cBhvr additive="base">
                                        <p:cTn id="34" dur="500"/>
                                        <p:tgtEl>
                                          <p:spTgt spid="4"/>
                                        </p:tgtEl>
                                        <p:attrNameLst>
                                          <p:attrName>ppt_y</p:attrName>
                                        </p:attrNameLst>
                                      </p:cBhvr>
                                      <p:tavLst>
                                        <p:tav tm="0">
                                          <p:val>
                                            <p:strVal val="ppt_y"/>
                                          </p:val>
                                        </p:tav>
                                        <p:tav tm="100000">
                                          <p:val>
                                            <p:strVal val="1+ppt_h/2"/>
                                          </p:val>
                                        </p:tav>
                                      </p:tavLst>
                                    </p:anim>
                                    <p:set>
                                      <p:cBhvr>
                                        <p:cTn id="35" dur="1" fill="hold">
                                          <p:stCondLst>
                                            <p:cond delay="499"/>
                                          </p:stCondLst>
                                        </p:cTn>
                                        <p:tgtEl>
                                          <p:spTgt spid="4"/>
                                        </p:tgtEl>
                                        <p:attrNameLst>
                                          <p:attrName>style.visibility</p:attrName>
                                        </p:attrNameLst>
                                      </p:cBhvr>
                                      <p:to>
                                        <p:strVal val="hidden"/>
                                      </p:to>
                                    </p:set>
                                  </p:childTnLst>
                                </p:cTn>
                              </p:par>
                            </p:childTnLst>
                          </p:cTn>
                        </p:par>
                        <p:par>
                          <p:cTn id="36" fill="hold" nodeType="afterGroup">
                            <p:stCondLst>
                              <p:cond delay="10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7172">
                                            <p:txEl>
                                              <p:pRg st="5" end="5"/>
                                            </p:txEl>
                                          </p:spTgt>
                                        </p:tgtEl>
                                        <p:attrNameLst>
                                          <p:attrName>style.visibility</p:attrName>
                                        </p:attrNameLst>
                                      </p:cBhvr>
                                      <p:to>
                                        <p:strVal val="visible"/>
                                      </p:to>
                                    </p:set>
                                    <p:animEffect transition="in" filter="fade">
                                      <p:cBhvr>
                                        <p:cTn id="45" dur="1000"/>
                                        <p:tgtEl>
                                          <p:spTgt spid="7172">
                                            <p:txEl>
                                              <p:pRg st="5" end="5"/>
                                            </p:txEl>
                                          </p:spTgt>
                                        </p:tgtEl>
                                      </p:cBhvr>
                                    </p:animEffect>
                                  </p:childTnLst>
                                </p:cTn>
                              </p:par>
                              <p:par>
                                <p:cTn id="46" presetID="2" presetClass="exit" presetSubtype="4" fill="hold" nodeType="withEffect">
                                  <p:stCondLst>
                                    <p:cond delay="0"/>
                                  </p:stCondLst>
                                  <p:childTnLst>
                                    <p:anim calcmode="lin" valueType="num">
                                      <p:cBhvr additive="base">
                                        <p:cTn id="47" dur="500"/>
                                        <p:tgtEl>
                                          <p:spTgt spid="3"/>
                                        </p:tgtEl>
                                        <p:attrNameLst>
                                          <p:attrName>ppt_x</p:attrName>
                                        </p:attrNameLst>
                                      </p:cBhvr>
                                      <p:tavLst>
                                        <p:tav tm="0">
                                          <p:val>
                                            <p:strVal val="ppt_x"/>
                                          </p:val>
                                        </p:tav>
                                        <p:tav tm="100000">
                                          <p:val>
                                            <p:strVal val="ppt_x"/>
                                          </p:val>
                                        </p:tav>
                                      </p:tavLst>
                                    </p:anim>
                                    <p:anim calcmode="lin" valueType="num">
                                      <p:cBhvr additive="base">
                                        <p:cTn id="48" dur="500"/>
                                        <p:tgtEl>
                                          <p:spTgt spid="3"/>
                                        </p:tgtEl>
                                        <p:attrNameLst>
                                          <p:attrName>ppt_y</p:attrName>
                                        </p:attrNameLst>
                                      </p:cBhvr>
                                      <p:tavLst>
                                        <p:tav tm="0">
                                          <p:val>
                                            <p:strVal val="ppt_y"/>
                                          </p:val>
                                        </p:tav>
                                        <p:tav tm="100000">
                                          <p:val>
                                            <p:strVal val="1+ppt_h/2"/>
                                          </p:val>
                                        </p:tav>
                                      </p:tavLst>
                                    </p:anim>
                                    <p:set>
                                      <p:cBhvr>
                                        <p:cTn id="49" dur="1" fill="hold">
                                          <p:stCondLst>
                                            <p:cond delay="499"/>
                                          </p:stCondLst>
                                        </p:cTn>
                                        <p:tgtEl>
                                          <p:spTgt spid="3"/>
                                        </p:tgtEl>
                                        <p:attrNameLst>
                                          <p:attrName>style.visibility</p:attrName>
                                        </p:attrNameLst>
                                      </p:cBhvr>
                                      <p:to>
                                        <p:strVal val="hidden"/>
                                      </p:to>
                                    </p:set>
                                  </p:childTnLst>
                                </p:cTn>
                              </p:par>
                            </p:childTnLst>
                          </p:cTn>
                        </p:par>
                        <p:par>
                          <p:cTn id="50" fill="hold" nodeType="afterGroup">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par>
                          <p:cTn id="58" fill="hold" nodeType="afterGroup">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par>
                          <p:cTn id="62" fill="hold" nodeType="afterGroup">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xit" presetSubtype="0" fill="hold" grpId="1" nodeType="withEffect">
                                  <p:stCondLst>
                                    <p:cond delay="0"/>
                                  </p:stCondLst>
                                  <p:childTnLst>
                                    <p:animEffect transition="out" filter="fade">
                                      <p:cBhvr>
                                        <p:cTn id="72" dur="500"/>
                                        <p:tgtEl>
                                          <p:spTgt spid="2"/>
                                        </p:tgtEl>
                                      </p:cBhvr>
                                    </p:animEffect>
                                    <p:set>
                                      <p:cBhvr>
                                        <p:cTn id="7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13" grpId="0" animBg="1"/>
      <p:bldP spid="2" grpId="0" animBg="1"/>
      <p:bldP spid="2" grpId="1" animBg="1"/>
      <p:bldP spid="9" grpId="0" animBg="1"/>
      <p:bldP spid="11" grpId="0" animBg="1"/>
      <p:bldP spid="12"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41888"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a:extLst>
              <a:ext uri="{FF2B5EF4-FFF2-40B4-BE49-F238E27FC236}">
                <a16:creationId xmlns:a16="http://schemas.microsoft.com/office/drawing/2014/main" id="{E03AFD97-D57C-4946-B262-94672AEF308F}"/>
              </a:ext>
            </a:extLst>
          </p:cNvPr>
          <p:cNvSpPr txBox="1">
            <a:spLocks noChangeArrowheads="1"/>
          </p:cNvSpPr>
          <p:nvPr/>
        </p:nvSpPr>
        <p:spPr bwMode="auto">
          <a:xfrm>
            <a:off x="22225"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Operation Techniques:</a:t>
            </a:r>
            <a:br>
              <a:rPr lang="en-US" altLang="en-US" sz="3200" kern="0" dirty="0">
                <a:solidFill>
                  <a:schemeClr val="bg1"/>
                </a:solidFill>
              </a:rPr>
            </a:br>
            <a:endParaRPr lang="en-US" altLang="en-US" sz="2800" kern="0" dirty="0">
              <a:solidFill>
                <a:schemeClr val="bg1"/>
              </a:solidFill>
            </a:endParaRPr>
          </a:p>
        </p:txBody>
      </p:sp>
      <p:sp>
        <p:nvSpPr>
          <p:cNvPr id="16387" name="Rectangle 3"/>
          <p:cNvSpPr>
            <a:spLocks noGrp="1" noChangeArrowheads="1"/>
          </p:cNvSpPr>
          <p:nvPr>
            <p:ph type="title"/>
          </p:nvPr>
        </p:nvSpPr>
        <p:spPr>
          <a:xfrm>
            <a:off x="11113" y="495300"/>
            <a:ext cx="9144000" cy="495300"/>
          </a:xfrm>
          <a:solidFill>
            <a:srgbClr val="0066FF"/>
          </a:solidFill>
        </p:spPr>
        <p:txBody>
          <a:bodyPr/>
          <a:lstStyle/>
          <a:p>
            <a:pPr eaLnBrk="1" hangingPunct="1"/>
            <a:r>
              <a:rPr lang="en-US" altLang="en-US" sz="2800">
                <a:solidFill>
                  <a:schemeClr val="bg1"/>
                </a:solidFill>
              </a:rPr>
              <a:t>Identify the Inherent Hazards</a:t>
            </a:r>
          </a:p>
        </p:txBody>
      </p:sp>
      <p:sp>
        <p:nvSpPr>
          <p:cNvPr id="7172" name="Rectangle 4">
            <a:extLst>
              <a:ext uri="{FF2B5EF4-FFF2-40B4-BE49-F238E27FC236}">
                <a16:creationId xmlns:a16="http://schemas.microsoft.com/office/drawing/2014/main" id="{0BCECDDE-4EEC-4C9F-AD2E-4CF4BD77DE74}"/>
              </a:ext>
            </a:extLst>
          </p:cNvPr>
          <p:cNvSpPr>
            <a:spLocks noGrp="1" noChangeArrowheads="1"/>
          </p:cNvSpPr>
          <p:nvPr>
            <p:ph type="body" sz="half" idx="1"/>
          </p:nvPr>
        </p:nvSpPr>
        <p:spPr>
          <a:xfrm>
            <a:off x="169863" y="1084263"/>
            <a:ext cx="5011737"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spcBef>
                <a:spcPct val="0"/>
              </a:spcBef>
              <a:buFontTx/>
              <a:buNone/>
              <a:defRPr/>
            </a:pPr>
            <a:endParaRPr lang="en-US" altLang="en-US" sz="1400" dirty="0">
              <a:solidFill>
                <a:schemeClr val="tx1"/>
              </a:solidFill>
            </a:endParaRPr>
          </a:p>
          <a:p>
            <a:pPr>
              <a:spcBef>
                <a:spcPct val="0"/>
              </a:spcBef>
              <a:buFontTx/>
              <a:buNone/>
              <a:defRPr/>
            </a:pPr>
            <a:r>
              <a:rPr lang="en-US" altLang="en-US" dirty="0">
                <a:solidFill>
                  <a:schemeClr val="tx1"/>
                </a:solidFill>
              </a:rPr>
              <a:t>Is the liquid or gas being contained flammable or dangerous?</a:t>
            </a:r>
          </a:p>
          <a:p>
            <a:pPr>
              <a:spcBef>
                <a:spcPct val="0"/>
              </a:spcBef>
              <a:buFontTx/>
              <a:buNone/>
              <a:defRPr/>
            </a:pPr>
            <a:endParaRPr lang="en-US" altLang="en-US" sz="1400" dirty="0">
              <a:solidFill>
                <a:schemeClr val="tx1"/>
              </a:solidFill>
            </a:endParaRPr>
          </a:p>
          <a:p>
            <a:pPr>
              <a:spcBef>
                <a:spcPct val="0"/>
              </a:spcBef>
              <a:buFontTx/>
              <a:buNone/>
              <a:defRPr/>
            </a:pPr>
            <a:r>
              <a:rPr lang="en-US" altLang="en-US" dirty="0">
                <a:solidFill>
                  <a:schemeClr val="tx1"/>
                </a:solidFill>
              </a:rPr>
              <a:t>Are the operating pressures and temperatures dangerous?</a:t>
            </a:r>
          </a:p>
          <a:p>
            <a:pPr>
              <a:spcBef>
                <a:spcPct val="0"/>
              </a:spcBef>
              <a:buFontTx/>
              <a:buNone/>
              <a:defRPr/>
            </a:pPr>
            <a:endParaRPr lang="en-US" altLang="en-US" sz="1400" dirty="0">
              <a:solidFill>
                <a:schemeClr val="tx1"/>
              </a:solidFill>
            </a:endParaRPr>
          </a:p>
          <a:p>
            <a:pPr>
              <a:spcBef>
                <a:spcPct val="0"/>
              </a:spcBef>
              <a:buFontTx/>
              <a:buNone/>
              <a:defRPr/>
            </a:pPr>
            <a:r>
              <a:rPr lang="en-US" altLang="en-US" dirty="0">
                <a:solidFill>
                  <a:schemeClr val="tx1"/>
                </a:solidFill>
              </a:rPr>
              <a:t>Do age and condition increase hazards?</a:t>
            </a:r>
          </a:p>
          <a:p>
            <a:pPr>
              <a:spcBef>
                <a:spcPct val="0"/>
              </a:spcBef>
              <a:buFontTx/>
              <a:buNone/>
              <a:defRPr/>
            </a:pPr>
            <a:endParaRPr lang="en-US" altLang="en-US" sz="1400" dirty="0">
              <a:solidFill>
                <a:schemeClr val="tx1"/>
              </a:solidFill>
            </a:endParaRPr>
          </a:p>
          <a:p>
            <a:pPr>
              <a:spcBef>
                <a:spcPct val="0"/>
              </a:spcBef>
              <a:buFontTx/>
              <a:buNone/>
              <a:defRPr/>
            </a:pPr>
            <a:r>
              <a:rPr lang="en-US" altLang="en-US" dirty="0">
                <a:solidFill>
                  <a:schemeClr val="tx1"/>
                </a:solidFill>
              </a:rPr>
              <a:t>Do environmental factors create hazards?</a:t>
            </a:r>
          </a:p>
          <a:p>
            <a:pPr>
              <a:spcBef>
                <a:spcPct val="0"/>
              </a:spcBef>
              <a:buFontTx/>
              <a:buNone/>
              <a:defRPr/>
            </a:pPr>
            <a:endParaRPr lang="en-US" altLang="en-US" sz="1400" dirty="0">
              <a:solidFill>
                <a:schemeClr val="tx1"/>
              </a:solidFill>
            </a:endParaRPr>
          </a:p>
          <a:p>
            <a:pPr>
              <a:spcBef>
                <a:spcPct val="0"/>
              </a:spcBef>
              <a:buFontTx/>
              <a:buNone/>
              <a:defRPr/>
            </a:pPr>
            <a:r>
              <a:rPr lang="en-US" altLang="en-US" dirty="0">
                <a:solidFill>
                  <a:schemeClr val="tx1"/>
                </a:solidFill>
              </a:rPr>
              <a:t>Are the complexity and control of operation contributing factors?</a:t>
            </a:r>
          </a:p>
          <a:p>
            <a:pPr>
              <a:spcBef>
                <a:spcPct val="0"/>
              </a:spcBef>
              <a:buFontTx/>
              <a:buNone/>
              <a:defRPr/>
            </a:pPr>
            <a:endParaRPr lang="en-US" altLang="en-US" dirty="0">
              <a:solidFill>
                <a:schemeClr val="tx1"/>
              </a:solidFill>
            </a:endParaRPr>
          </a:p>
          <a:p>
            <a:pPr>
              <a:spcBef>
                <a:spcPct val="0"/>
              </a:spcBef>
              <a:buFontTx/>
              <a:buNone/>
              <a:defRPr/>
            </a:pPr>
            <a:endParaRPr lang="en-US" altLang="en-US" dirty="0">
              <a:solidFill>
                <a:schemeClr val="tx1"/>
              </a:solidFill>
            </a:endParaRPr>
          </a:p>
          <a:p>
            <a:pPr>
              <a:spcBef>
                <a:spcPct val="0"/>
              </a:spcBef>
              <a:buFontTx/>
              <a:buNone/>
              <a:defRPr/>
            </a:pP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068" r="1524"/>
          <a:stretch>
            <a:fillRect/>
          </a:stretch>
        </p:blipFill>
        <p:spPr bwMode="auto">
          <a:xfrm>
            <a:off x="5348288" y="1303338"/>
            <a:ext cx="3536950" cy="44577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4475" y="3025775"/>
            <a:ext cx="37576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9775" y="1041400"/>
            <a:ext cx="26384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61000" y="3886200"/>
            <a:ext cx="3333750" cy="23129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18225" y="1074738"/>
            <a:ext cx="1998663" cy="268128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54788" y="4354513"/>
            <a:ext cx="1296987" cy="196056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59438" y="947738"/>
            <a:ext cx="3317875" cy="41560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095500" y="3652838"/>
            <a:ext cx="4468813" cy="3052762"/>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rcRect t="1904" b="1889"/>
          <a:stretch>
            <a:fillRect/>
          </a:stretch>
        </p:blipFill>
        <p:spPr bwMode="auto">
          <a:xfrm>
            <a:off x="5616575" y="228600"/>
            <a:ext cx="3225800" cy="414178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335213" y="4586288"/>
            <a:ext cx="4894262" cy="234950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7" name="Rounded Rectangle 16"/>
          <p:cNvSpPr>
            <a:spLocks noChangeArrowheads="1"/>
          </p:cNvSpPr>
          <p:nvPr/>
        </p:nvSpPr>
        <p:spPr bwMode="auto">
          <a:xfrm>
            <a:off x="685800" y="2109788"/>
            <a:ext cx="3908425" cy="1509712"/>
          </a:xfrm>
          <a:prstGeom prst="roundRect">
            <a:avLst>
              <a:gd name="adj" fmla="val 16667"/>
            </a:avLst>
          </a:prstGeom>
          <a:solidFill>
            <a:srgbClr val="FFC000"/>
          </a:solidFill>
          <a:ln w="9525" algn="ctr">
            <a:solidFill>
              <a:schemeClr val="tx1"/>
            </a:solidFill>
            <a:round/>
            <a:headEnd/>
            <a:tailEnd/>
          </a:ln>
        </p:spPr>
        <p:txBody>
          <a:bodyPr lIns="0" rIns="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2000">
                <a:solidFill>
                  <a:schemeClr val="tx1"/>
                </a:solidFill>
              </a:rPr>
              <a:t>Consult the ESH Manual Chapters on Industrial Hygiene, MSDS’s and Flammable Gas Supplement</a:t>
            </a:r>
          </a:p>
        </p:txBody>
      </p:sp>
      <p:pic>
        <p:nvPicPr>
          <p:cNvPr id="13" name="Picture 1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5725" y="1708150"/>
            <a:ext cx="9017000" cy="46069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5725" y="1193800"/>
            <a:ext cx="8891588" cy="444500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Rectangle 19"/>
          <p:cNvSpPr>
            <a:spLocks noChangeArrowheads="1"/>
          </p:cNvSpPr>
          <p:nvPr/>
        </p:nvSpPr>
        <p:spPr bwMode="auto">
          <a:xfrm>
            <a:off x="65088" y="1060450"/>
            <a:ext cx="9017000" cy="655638"/>
          </a:xfrm>
          <a:prstGeom prst="rect">
            <a:avLst/>
          </a:prstGeom>
          <a:solidFill>
            <a:srgbClr val="FFC000"/>
          </a:solidFill>
          <a:ln w="25400" algn="ctr">
            <a:solidFill>
              <a:schemeClr val="tx1"/>
            </a:solidFill>
            <a:round/>
            <a:headEnd/>
            <a:tailEnd/>
          </a:ln>
        </p:spPr>
        <p:txBody>
          <a:bodyPr anchor="ct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3200" b="1">
                <a:solidFill>
                  <a:schemeClr val="tx1"/>
                </a:solidFill>
              </a:rPr>
              <a:t>Dangers of Hot Water</a:t>
            </a:r>
          </a:p>
        </p:txBody>
      </p:sp>
      <p:pic>
        <p:nvPicPr>
          <p:cNvPr id="11" name="Picture 1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58775" y="1060450"/>
            <a:ext cx="4214813"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757738" y="104775"/>
            <a:ext cx="3694112" cy="32877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762500" y="3551238"/>
            <a:ext cx="3686175" cy="32559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A76C621-9BC2-43F0-B65F-FD92F3828988}"/>
              </a:ext>
            </a:extLst>
          </p:cNvPr>
          <p:cNvSpPr txBox="1"/>
          <p:nvPr/>
        </p:nvSpPr>
        <p:spPr bwMode="auto">
          <a:xfrm>
            <a:off x="4819650" y="163513"/>
            <a:ext cx="2173288" cy="1568450"/>
          </a:xfrm>
          <a:prstGeom prst="rect">
            <a:avLst/>
          </a:prstGeom>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p:spPr>
        <p:txBody>
          <a:bodyPr anchor="ctr">
            <a:spAutoFit/>
          </a:bodyPr>
          <a:lstStyle/>
          <a:p>
            <a:pPr algn="ctr" eaLnBrk="1" hangingPunct="1">
              <a:spcBef>
                <a:spcPts val="0"/>
              </a:spcBef>
              <a:defRPr/>
            </a:pPr>
            <a:endParaRPr lang="en-US" sz="800" kern="0" dirty="0">
              <a:latin typeface="+mn-lt"/>
            </a:endParaRPr>
          </a:p>
          <a:p>
            <a:pPr algn="ctr" eaLnBrk="1" hangingPunct="1">
              <a:spcBef>
                <a:spcPts val="0"/>
              </a:spcBef>
              <a:defRPr/>
            </a:pPr>
            <a:r>
              <a:rPr lang="en-US" sz="2000" kern="0" dirty="0">
                <a:latin typeface="+mn-lt"/>
              </a:rPr>
              <a:t>A high pressure oil injection injury might look innocuous…</a:t>
            </a:r>
          </a:p>
          <a:p>
            <a:pPr algn="ctr" eaLnBrk="1" hangingPunct="1">
              <a:spcBef>
                <a:spcPts val="0"/>
              </a:spcBef>
              <a:defRPr/>
            </a:pPr>
            <a:r>
              <a:rPr lang="en-US" sz="800" kern="0" dirty="0">
                <a:latin typeface="+mn-lt"/>
              </a:rPr>
              <a:t> </a:t>
            </a:r>
          </a:p>
        </p:txBody>
      </p:sp>
      <p:sp>
        <p:nvSpPr>
          <p:cNvPr id="24" name="TextBox 23">
            <a:extLst>
              <a:ext uri="{FF2B5EF4-FFF2-40B4-BE49-F238E27FC236}">
                <a16:creationId xmlns:a16="http://schemas.microsoft.com/office/drawing/2014/main" id="{B7063FE5-EE80-4D64-8820-97BBEEDC7BC5}"/>
              </a:ext>
            </a:extLst>
          </p:cNvPr>
          <p:cNvSpPr txBox="1"/>
          <p:nvPr/>
        </p:nvSpPr>
        <p:spPr bwMode="auto">
          <a:xfrm>
            <a:off x="4819650" y="3595688"/>
            <a:ext cx="2314575" cy="1570037"/>
          </a:xfrm>
          <a:prstGeom prst="rect">
            <a:avLst/>
          </a:prstGeom>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p:spPr>
        <p:txBody>
          <a:bodyPr anchor="ctr">
            <a:spAutoFit/>
          </a:bodyPr>
          <a:lstStyle/>
          <a:p>
            <a:pPr algn="ctr" eaLnBrk="1" hangingPunct="1">
              <a:spcBef>
                <a:spcPts val="0"/>
              </a:spcBef>
              <a:defRPr/>
            </a:pPr>
            <a:endParaRPr lang="en-US" sz="800" kern="0" dirty="0">
              <a:latin typeface="+mn-lt"/>
            </a:endParaRPr>
          </a:p>
          <a:p>
            <a:pPr algn="ctr" eaLnBrk="1" hangingPunct="1">
              <a:spcBef>
                <a:spcPts val="0"/>
              </a:spcBef>
              <a:defRPr/>
            </a:pPr>
            <a:r>
              <a:rPr lang="en-US" sz="2000" kern="0" dirty="0">
                <a:latin typeface="+mn-lt"/>
              </a:rPr>
              <a:t>…but the damage is insidious and can be life threatening</a:t>
            </a:r>
          </a:p>
          <a:p>
            <a:pPr algn="ctr" eaLnBrk="1" hangingPunct="1">
              <a:spcBef>
                <a:spcPts val="0"/>
              </a:spcBef>
              <a:defRPr/>
            </a:pPr>
            <a:endParaRPr lang="en-US" sz="800" kern="0" dirty="0">
              <a:latin typeface="+mn-lt"/>
            </a:endParaRPr>
          </a:p>
        </p:txBody>
      </p:sp>
      <p:sp>
        <p:nvSpPr>
          <p:cNvPr id="25" name="Rectangle 24"/>
          <p:cNvSpPr>
            <a:spLocks noChangeArrowheads="1"/>
          </p:cNvSpPr>
          <p:nvPr/>
        </p:nvSpPr>
        <p:spPr bwMode="auto">
          <a:xfrm>
            <a:off x="381000" y="3590925"/>
            <a:ext cx="4149725" cy="655638"/>
          </a:xfrm>
          <a:prstGeom prst="rect">
            <a:avLst/>
          </a:prstGeom>
          <a:solidFill>
            <a:srgbClr val="FFC000"/>
          </a:solidFill>
          <a:ln w="25400" algn="ctr">
            <a:solidFill>
              <a:schemeClr val="tx1"/>
            </a:solidFill>
            <a:round/>
            <a:headEnd/>
            <a:tailEnd/>
          </a:ln>
        </p:spPr>
        <p:txBody>
          <a:bodyPr anchor="ct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3200" b="1">
                <a:solidFill>
                  <a:schemeClr val="tx1"/>
                </a:solidFill>
              </a:rPr>
              <a:t>High Pressure Oil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ircle(in)">
                                      <p:cBhvr>
                                        <p:cTn id="7" dur="10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fade">
                                      <p:cBhvr>
                                        <p:cTn id="12" dur="500"/>
                                        <p:tgtEl>
                                          <p:spTgt spid="7172">
                                            <p:txEl>
                                              <p:pRg st="1" end="1"/>
                                            </p:txEl>
                                          </p:spTgt>
                                        </p:tgtEl>
                                      </p:cBhvr>
                                    </p:animEffect>
                                  </p:childTnLst>
                                </p:cTn>
                              </p:par>
                              <p:par>
                                <p:cTn id="13" presetID="15"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10" presetClass="entr" presetSubtype="0" fill="hold" grpId="0" nodeType="afterEffect">
                                  <p:stCondLst>
                                    <p:cond delay="5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xEl>
                                              <p:pRg st="3" end="3"/>
                                            </p:txEl>
                                          </p:spTgt>
                                        </p:tgtEl>
                                        <p:attrNameLst>
                                          <p:attrName>style.visibility</p:attrName>
                                        </p:attrNameLst>
                                      </p:cBhvr>
                                      <p:to>
                                        <p:strVal val="visible"/>
                                      </p:to>
                                    </p:set>
                                    <p:animEffect transition="in" filter="fade">
                                      <p:cBhvr>
                                        <p:cTn id="33" dur="500"/>
                                        <p:tgtEl>
                                          <p:spTgt spid="7172">
                                            <p:txEl>
                                              <p:pRg st="3" end="3"/>
                                            </p:txEl>
                                          </p:spTgt>
                                        </p:tgtEl>
                                      </p:cBhvr>
                                    </p:animEffect>
                                  </p:childTnLst>
                                </p:cTn>
                              </p:par>
                              <p:par>
                                <p:cTn id="34" presetID="10" presetClass="exit" presetSubtype="0" fill="hold" grpId="1" nodeType="with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5"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1000" fill="hold"/>
                                        <p:tgtEl>
                                          <p:spTgt spid="3"/>
                                        </p:tgtEl>
                                        <p:attrNameLst>
                                          <p:attrName>ppt_w</p:attrName>
                                        </p:attrNameLst>
                                      </p:cBhvr>
                                      <p:tavLst>
                                        <p:tav tm="0">
                                          <p:val>
                                            <p:fltVal val="0"/>
                                          </p:val>
                                        </p:tav>
                                        <p:tav tm="100000">
                                          <p:val>
                                            <p:strVal val="#ppt_w"/>
                                          </p:val>
                                        </p:tav>
                                      </p:tavLst>
                                    </p:anim>
                                    <p:anim calcmode="lin" valueType="num">
                                      <p:cBhvr>
                                        <p:cTn id="46" dur="1000" fill="hold"/>
                                        <p:tgtEl>
                                          <p:spTgt spid="3"/>
                                        </p:tgtEl>
                                        <p:attrNameLst>
                                          <p:attrName>ppt_h</p:attrName>
                                        </p:attrNameLst>
                                      </p:cBhvr>
                                      <p:tavLst>
                                        <p:tav tm="0">
                                          <p:val>
                                            <p:fltVal val="0"/>
                                          </p:val>
                                        </p:tav>
                                        <p:tav tm="100000">
                                          <p:val>
                                            <p:strVal val="#ppt_h"/>
                                          </p:val>
                                        </p:tav>
                                      </p:tavLst>
                                    </p:anim>
                                    <p:anim calcmode="lin" valueType="num">
                                      <p:cBhvr>
                                        <p:cTn id="4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3"/>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
                                        </p:tgtEl>
                                        <p:attrNameLst>
                                          <p:attrName>ppt_y</p:attrName>
                                        </p:attrNameLst>
                                      </p:cBhvr>
                                      <p:tavLst>
                                        <p:tav tm="0" fmla="#ppt_y+(sin(-2*pi*(1-$))*-#ppt_x+cos(-2*pi*(1-$))*(1-#ppt_y))*(1-$)">
                                          <p:val>
                                            <p:fltVal val="0"/>
                                          </p:val>
                                        </p:tav>
                                        <p:tav tm="100000">
                                          <p:val>
                                            <p:fltVal val="1"/>
                                          </p:val>
                                        </p:tav>
                                      </p:tavLst>
                                    </p:anim>
                                  </p:childTnLst>
                                </p:cTn>
                              </p:par>
                              <p:par>
                                <p:cTn id="55" presetID="15"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1000" fill="hold"/>
                                        <p:tgtEl>
                                          <p:spTgt spid="2"/>
                                        </p:tgtEl>
                                        <p:attrNameLst>
                                          <p:attrName>ppt_w</p:attrName>
                                        </p:attrNameLst>
                                      </p:cBhvr>
                                      <p:tavLst>
                                        <p:tav tm="0">
                                          <p:val>
                                            <p:fltVal val="0"/>
                                          </p:val>
                                        </p:tav>
                                        <p:tav tm="100000">
                                          <p:val>
                                            <p:strVal val="#ppt_w"/>
                                          </p:val>
                                        </p:tav>
                                      </p:tavLst>
                                    </p:anim>
                                    <p:anim calcmode="lin" valueType="num">
                                      <p:cBhvr>
                                        <p:cTn id="58" dur="1000" fill="hold"/>
                                        <p:tgtEl>
                                          <p:spTgt spid="2"/>
                                        </p:tgtEl>
                                        <p:attrNameLst>
                                          <p:attrName>ppt_h</p:attrName>
                                        </p:attrNameLst>
                                      </p:cBhvr>
                                      <p:tavLst>
                                        <p:tav tm="0">
                                          <p:val>
                                            <p:fltVal val="0"/>
                                          </p:val>
                                        </p:tav>
                                        <p:tav tm="100000">
                                          <p:val>
                                            <p:strVal val="#ppt_h"/>
                                          </p:val>
                                        </p:tav>
                                      </p:tavLst>
                                    </p:anim>
                                    <p:anim calcmode="lin" valueType="num">
                                      <p:cBhvr>
                                        <p:cTn id="5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0" presetClass="exit" presetSubtype="0" fill="hold"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par>
                                <p:cTn id="88" presetID="10" presetClass="exit" presetSubtype="0" fill="hold"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
                                        </p:tgtEl>
                                      </p:cBhvr>
                                    </p:animEffect>
                                    <p:set>
                                      <p:cBhvr>
                                        <p:cTn id="99" dur="1" fill="hold">
                                          <p:stCondLst>
                                            <p:cond delay="499"/>
                                          </p:stCondLst>
                                        </p:cTn>
                                        <p:tgtEl>
                                          <p:spTgt spid="2"/>
                                        </p:tgtEl>
                                        <p:attrNameLst>
                                          <p:attrName>style.visibility</p:attrName>
                                        </p:attrNameLst>
                                      </p:cBhvr>
                                      <p:to>
                                        <p:strVal val="hidden"/>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ntr" presetSubtype="0" fill="hold" nodeType="click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fade">
                                      <p:cBhvr>
                                        <p:cTn id="104" dur="500"/>
                                        <p:tgtEl>
                                          <p:spTgt spid="1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500"/>
                                        <p:tgtEl>
                                          <p:spTgt spid="19"/>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fade">
                                      <p:cBhvr>
                                        <p:cTn id="112" dur="500"/>
                                        <p:tgtEl>
                                          <p:spTgt spid="1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500"/>
                                        <p:tgtEl>
                                          <p:spTgt spid="24"/>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7172">
                                            <p:txEl>
                                              <p:pRg st="5" end="5"/>
                                            </p:txEl>
                                          </p:spTgt>
                                        </p:tgtEl>
                                        <p:attrNameLst>
                                          <p:attrName>style.visibility</p:attrName>
                                        </p:attrNameLst>
                                      </p:cBhvr>
                                      <p:to>
                                        <p:strVal val="visible"/>
                                      </p:to>
                                    </p:set>
                                    <p:animEffect transition="in" filter="fade">
                                      <p:cBhvr>
                                        <p:cTn id="120" dur="500"/>
                                        <p:tgtEl>
                                          <p:spTgt spid="7172">
                                            <p:txEl>
                                              <p:pRg st="5" end="5"/>
                                            </p:txEl>
                                          </p:spTgt>
                                        </p:tgtEl>
                                      </p:cBhvr>
                                    </p:animEffect>
                                  </p:childTnLst>
                                </p:cTn>
                              </p:par>
                              <p:par>
                                <p:cTn id="121" presetID="10" presetClass="exit" presetSubtype="0" fill="hold" nodeType="withEffect">
                                  <p:stCondLst>
                                    <p:cond delay="0"/>
                                  </p:stCondLst>
                                  <p:childTnLst>
                                    <p:animEffect transition="out" filter="fade">
                                      <p:cBhvr>
                                        <p:cTn id="122" dur="500"/>
                                        <p:tgtEl>
                                          <p:spTgt spid="11"/>
                                        </p:tgtEl>
                                      </p:cBhvr>
                                    </p:animEffect>
                                    <p:set>
                                      <p:cBhvr>
                                        <p:cTn id="123" dur="1" fill="hold">
                                          <p:stCondLst>
                                            <p:cond delay="499"/>
                                          </p:stCondLst>
                                        </p:cTn>
                                        <p:tgtEl>
                                          <p:spTgt spid="1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5"/>
                                        </p:tgtEl>
                                      </p:cBhvr>
                                    </p:animEffect>
                                    <p:set>
                                      <p:cBhvr>
                                        <p:cTn id="126" dur="1" fill="hold">
                                          <p:stCondLst>
                                            <p:cond delay="499"/>
                                          </p:stCondLst>
                                        </p:cTn>
                                        <p:tgtEl>
                                          <p:spTgt spid="25"/>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9"/>
                                        </p:tgtEl>
                                      </p:cBhvr>
                                    </p:animEffect>
                                    <p:set>
                                      <p:cBhvr>
                                        <p:cTn id="129" dur="1" fill="hold">
                                          <p:stCondLst>
                                            <p:cond delay="499"/>
                                          </p:stCondLst>
                                        </p:cTn>
                                        <p:tgtEl>
                                          <p:spTgt spid="19"/>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18"/>
                                        </p:tgtEl>
                                      </p:cBhvr>
                                    </p:animEffect>
                                    <p:set>
                                      <p:cBhvr>
                                        <p:cTn id="138" dur="1" fill="hold">
                                          <p:stCondLst>
                                            <p:cond delay="499"/>
                                          </p:stCondLst>
                                        </p:cTn>
                                        <p:tgtEl>
                                          <p:spTgt spid="18"/>
                                        </p:tgtEl>
                                        <p:attrNameLst>
                                          <p:attrName>style.visibility</p:attrName>
                                        </p:attrNameLst>
                                      </p:cBhvr>
                                      <p:to>
                                        <p:strVal val="hidden"/>
                                      </p:to>
                                    </p:set>
                                  </p:childTnLst>
                                </p:cTn>
                              </p:par>
                            </p:childTnLst>
                          </p:cTn>
                        </p:par>
                        <p:par>
                          <p:cTn id="139" fill="hold" nodeType="afterGroup">
                            <p:stCondLst>
                              <p:cond delay="500"/>
                            </p:stCondLst>
                            <p:childTnLst>
                              <p:par>
                                <p:cTn id="140" presetID="10" presetClass="entr" presetSubtype="0" fill="hold" nodeType="afterEffect">
                                  <p:stCondLst>
                                    <p:cond delay="0"/>
                                  </p:stCondLst>
                                  <p:childTnLst>
                                    <p:set>
                                      <p:cBhvr>
                                        <p:cTn id="141" dur="1" fill="hold">
                                          <p:stCondLst>
                                            <p:cond delay="0"/>
                                          </p:stCondLst>
                                        </p:cTn>
                                        <p:tgtEl>
                                          <p:spTgt spid="8"/>
                                        </p:tgtEl>
                                        <p:attrNameLst>
                                          <p:attrName>style.visibility</p:attrName>
                                        </p:attrNameLst>
                                      </p:cBhvr>
                                      <p:to>
                                        <p:strVal val="visible"/>
                                      </p:to>
                                    </p:set>
                                    <p:animEffect transition="in" filter="fade">
                                      <p:cBhvr>
                                        <p:cTn id="142" dur="1000"/>
                                        <p:tgtEl>
                                          <p:spTgt spid="8"/>
                                        </p:tgtEl>
                                      </p:cBhvr>
                                    </p:animEffect>
                                  </p:childTnLst>
                                </p:cTn>
                              </p:par>
                              <p:par>
                                <p:cTn id="143" presetID="10" presetClass="entr" presetSubtype="0" fill="hold" nodeType="withEffect">
                                  <p:stCondLst>
                                    <p:cond delay="1400"/>
                                  </p:stCondLst>
                                  <p:childTnLst>
                                    <p:set>
                                      <p:cBhvr>
                                        <p:cTn id="144" dur="1" fill="hold">
                                          <p:stCondLst>
                                            <p:cond delay="0"/>
                                          </p:stCondLst>
                                        </p:cTn>
                                        <p:tgtEl>
                                          <p:spTgt spid="6"/>
                                        </p:tgtEl>
                                        <p:attrNameLst>
                                          <p:attrName>style.visibility</p:attrName>
                                        </p:attrNameLst>
                                      </p:cBhvr>
                                      <p:to>
                                        <p:strVal val="visible"/>
                                      </p:to>
                                    </p:set>
                                    <p:animEffect transition="in" filter="fade">
                                      <p:cBhvr>
                                        <p:cTn id="145" dur="1000"/>
                                        <p:tgtEl>
                                          <p:spTgt spid="6"/>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0" presetClass="entr" presetSubtype="0" fill="hold" nodeType="clickEffect">
                                  <p:stCondLst>
                                    <p:cond delay="0"/>
                                  </p:stCondLst>
                                  <p:childTnLst>
                                    <p:set>
                                      <p:cBhvr>
                                        <p:cTn id="149" dur="1" fill="hold">
                                          <p:stCondLst>
                                            <p:cond delay="0"/>
                                          </p:stCondLst>
                                        </p:cTn>
                                        <p:tgtEl>
                                          <p:spTgt spid="7172">
                                            <p:txEl>
                                              <p:pRg st="7" end="7"/>
                                            </p:txEl>
                                          </p:spTgt>
                                        </p:tgtEl>
                                        <p:attrNameLst>
                                          <p:attrName>style.visibility</p:attrName>
                                        </p:attrNameLst>
                                      </p:cBhvr>
                                      <p:to>
                                        <p:strVal val="visible"/>
                                      </p:to>
                                    </p:set>
                                    <p:animEffect transition="in" filter="fade">
                                      <p:cBhvr>
                                        <p:cTn id="150" dur="500"/>
                                        <p:tgtEl>
                                          <p:spTgt spid="7172">
                                            <p:txEl>
                                              <p:pRg st="7" end="7"/>
                                            </p:txEl>
                                          </p:spTgt>
                                        </p:tgtEl>
                                      </p:cBhvr>
                                    </p:animEffect>
                                  </p:childTnLst>
                                </p:cTn>
                              </p:par>
                              <p:par>
                                <p:cTn id="151" presetID="10" presetClass="exit" presetSubtype="0" fill="hold" nodeType="withEffect">
                                  <p:stCondLst>
                                    <p:cond delay="0"/>
                                  </p:stCondLst>
                                  <p:childTnLst>
                                    <p:animEffect transition="out" filter="fade">
                                      <p:cBhvr>
                                        <p:cTn id="152" dur="500"/>
                                        <p:tgtEl>
                                          <p:spTgt spid="8"/>
                                        </p:tgtEl>
                                      </p:cBhvr>
                                    </p:animEffect>
                                    <p:set>
                                      <p:cBhvr>
                                        <p:cTn id="153" dur="1" fill="hold">
                                          <p:stCondLst>
                                            <p:cond delay="499"/>
                                          </p:stCondLst>
                                        </p:cTn>
                                        <p:tgtEl>
                                          <p:spTgt spid="8"/>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6"/>
                                        </p:tgtEl>
                                      </p:cBhvr>
                                    </p:animEffect>
                                    <p:set>
                                      <p:cBhvr>
                                        <p:cTn id="156" dur="1" fill="hold">
                                          <p:stCondLst>
                                            <p:cond delay="499"/>
                                          </p:stCondLst>
                                        </p:cTn>
                                        <p:tgtEl>
                                          <p:spTgt spid="6"/>
                                        </p:tgtEl>
                                        <p:attrNameLst>
                                          <p:attrName>style.visibility</p:attrName>
                                        </p:attrNameLst>
                                      </p:cBhvr>
                                      <p:to>
                                        <p:strVal val="hidden"/>
                                      </p:to>
                                    </p:set>
                                  </p:childTnLst>
                                </p:cTn>
                              </p:par>
                            </p:childTnLst>
                          </p:cTn>
                        </p:par>
                        <p:par>
                          <p:cTn id="157" fill="hold" nodeType="afterGroup">
                            <p:stCondLst>
                              <p:cond delay="500"/>
                            </p:stCondLst>
                            <p:childTnLst>
                              <p:par>
                                <p:cTn id="158" presetID="10" presetClass="entr" presetSubtype="0" fill="hold" nodeType="afterEffect">
                                  <p:stCondLst>
                                    <p:cond delay="0"/>
                                  </p:stCondLst>
                                  <p:childTnLst>
                                    <p:set>
                                      <p:cBhvr>
                                        <p:cTn id="159" dur="1" fill="hold">
                                          <p:stCondLst>
                                            <p:cond delay="0"/>
                                          </p:stCondLst>
                                        </p:cTn>
                                        <p:tgtEl>
                                          <p:spTgt spid="7"/>
                                        </p:tgtEl>
                                        <p:attrNameLst>
                                          <p:attrName>style.visibility</p:attrName>
                                        </p:attrNameLst>
                                      </p:cBhvr>
                                      <p:to>
                                        <p:strVal val="visible"/>
                                      </p:to>
                                    </p:set>
                                    <p:animEffect transition="in" filter="fade">
                                      <p:cBhvr>
                                        <p:cTn id="160" dur="1000"/>
                                        <p:tgtEl>
                                          <p:spTgt spid="7"/>
                                        </p:tgtEl>
                                      </p:cBhvr>
                                    </p:animEffect>
                                  </p:childTnLst>
                                </p:cTn>
                              </p:par>
                              <p:par>
                                <p:cTn id="161" presetID="10" presetClass="entr" presetSubtype="0" fill="hold" nodeType="withEffect">
                                  <p:stCondLst>
                                    <p:cond delay="1200"/>
                                  </p:stCondLst>
                                  <p:childTnLst>
                                    <p:set>
                                      <p:cBhvr>
                                        <p:cTn id="162" dur="1" fill="hold">
                                          <p:stCondLst>
                                            <p:cond delay="0"/>
                                          </p:stCondLst>
                                        </p:cTn>
                                        <p:tgtEl>
                                          <p:spTgt spid="12"/>
                                        </p:tgtEl>
                                        <p:attrNameLst>
                                          <p:attrName>style.visibility</p:attrName>
                                        </p:attrNameLst>
                                      </p:cBhvr>
                                      <p:to>
                                        <p:strVal val="visible"/>
                                      </p:to>
                                    </p:set>
                                    <p:animEffect transition="in" filter="fade">
                                      <p:cBhvr>
                                        <p:cTn id="163" dur="1000"/>
                                        <p:tgtEl>
                                          <p:spTgt spid="12"/>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0" presetClass="entr" presetSubtype="0" fill="hold" nodeType="clickEffect">
                                  <p:stCondLst>
                                    <p:cond delay="0"/>
                                  </p:stCondLst>
                                  <p:childTnLst>
                                    <p:set>
                                      <p:cBhvr>
                                        <p:cTn id="167" dur="1" fill="hold">
                                          <p:stCondLst>
                                            <p:cond delay="0"/>
                                          </p:stCondLst>
                                        </p:cTn>
                                        <p:tgtEl>
                                          <p:spTgt spid="7172">
                                            <p:txEl>
                                              <p:pRg st="9" end="9"/>
                                            </p:txEl>
                                          </p:spTgt>
                                        </p:tgtEl>
                                        <p:attrNameLst>
                                          <p:attrName>style.visibility</p:attrName>
                                        </p:attrNameLst>
                                      </p:cBhvr>
                                      <p:to>
                                        <p:strVal val="visible"/>
                                      </p:to>
                                    </p:set>
                                    <p:animEffect transition="in" filter="fade">
                                      <p:cBhvr>
                                        <p:cTn id="168" dur="500"/>
                                        <p:tgtEl>
                                          <p:spTgt spid="7172">
                                            <p:txEl>
                                              <p:pRg st="9" end="9"/>
                                            </p:txEl>
                                          </p:spTgt>
                                        </p:tgtEl>
                                      </p:cBhvr>
                                    </p:animEffect>
                                  </p:childTnLst>
                                </p:cTn>
                              </p:par>
                              <p:par>
                                <p:cTn id="169" presetID="10" presetClass="exit" presetSubtype="0" fill="hold" nodeType="withEffect">
                                  <p:stCondLst>
                                    <p:cond delay="0"/>
                                  </p:stCondLst>
                                  <p:childTnLst>
                                    <p:animEffect transition="out" filter="fade">
                                      <p:cBhvr>
                                        <p:cTn id="170" dur="500"/>
                                        <p:tgtEl>
                                          <p:spTgt spid="7"/>
                                        </p:tgtEl>
                                      </p:cBhvr>
                                    </p:animEffect>
                                    <p:set>
                                      <p:cBhvr>
                                        <p:cTn id="171" dur="1" fill="hold">
                                          <p:stCondLst>
                                            <p:cond delay="499"/>
                                          </p:stCondLst>
                                        </p:cTn>
                                        <p:tgtEl>
                                          <p:spTgt spid="7"/>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12"/>
                                        </p:tgtEl>
                                      </p:cBhvr>
                                    </p:animEffect>
                                    <p:set>
                                      <p:cBhvr>
                                        <p:cTn id="174" dur="1" fill="hold">
                                          <p:stCondLst>
                                            <p:cond delay="499"/>
                                          </p:stCondLst>
                                        </p:cTn>
                                        <p:tgtEl>
                                          <p:spTgt spid="12"/>
                                        </p:tgtEl>
                                        <p:attrNameLst>
                                          <p:attrName>style.visibility</p:attrName>
                                        </p:attrNameLst>
                                      </p:cBhvr>
                                      <p:to>
                                        <p:strVal val="hidden"/>
                                      </p:to>
                                    </p:set>
                                  </p:childTnLst>
                                </p:cTn>
                              </p:par>
                            </p:childTnLst>
                          </p:cTn>
                        </p:par>
                        <p:par>
                          <p:cTn id="175" fill="hold" nodeType="afterGroup">
                            <p:stCondLst>
                              <p:cond delay="500"/>
                            </p:stCondLst>
                            <p:childTnLst>
                              <p:par>
                                <p:cTn id="176" presetID="10" presetClass="entr" presetSubtype="0" fill="hold" nodeType="afterEffect">
                                  <p:stCondLst>
                                    <p:cond delay="0"/>
                                  </p:stCondLst>
                                  <p:childTnLst>
                                    <p:set>
                                      <p:cBhvr>
                                        <p:cTn id="177" dur="1" fill="hold">
                                          <p:stCondLst>
                                            <p:cond delay="0"/>
                                          </p:stCondLst>
                                        </p:cTn>
                                        <p:tgtEl>
                                          <p:spTgt spid="10"/>
                                        </p:tgtEl>
                                        <p:attrNameLst>
                                          <p:attrName>style.visibility</p:attrName>
                                        </p:attrNameLst>
                                      </p:cBhvr>
                                      <p:to>
                                        <p:strVal val="visible"/>
                                      </p:to>
                                    </p:set>
                                    <p:animEffect transition="in" filter="fade">
                                      <p:cBhvr>
                                        <p:cTn id="17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7" grpId="0" animBg="1"/>
      <p:bldP spid="17" grpId="1" animBg="1"/>
      <p:bldP spid="20" grpId="0" animBg="1"/>
      <p:bldP spid="20" grpId="1" animBg="1"/>
      <p:bldP spid="19" grpId="0" animBg="1"/>
      <p:bldP spid="19" grpId="1" animBg="1"/>
      <p:bldP spid="24" grpId="0" animBg="1"/>
      <p:bldP spid="24" grpId="1" animBg="1"/>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41888"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AC4AFCA9-DCA9-4FA5-9711-81F50357069F}"/>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Operation Techniques:</a:t>
            </a:r>
            <a:br>
              <a:rPr lang="en-US" altLang="en-US" sz="3200" kern="0" dirty="0">
                <a:solidFill>
                  <a:schemeClr val="bg1"/>
                </a:solidFill>
              </a:rPr>
            </a:br>
            <a:endParaRPr lang="en-US" altLang="en-US" sz="2800" kern="0" dirty="0">
              <a:solidFill>
                <a:schemeClr val="bg1"/>
              </a:solidFill>
            </a:endParaRPr>
          </a:p>
        </p:txBody>
      </p:sp>
      <p:sp>
        <p:nvSpPr>
          <p:cNvPr id="17411" name="Rectangle 3"/>
          <p:cNvSpPr>
            <a:spLocks noGrp="1" noChangeArrowheads="1"/>
          </p:cNvSpPr>
          <p:nvPr>
            <p:ph type="title"/>
          </p:nvPr>
        </p:nvSpPr>
        <p:spPr>
          <a:xfrm>
            <a:off x="0" y="495300"/>
            <a:ext cx="9144000" cy="495300"/>
          </a:xfrm>
          <a:solidFill>
            <a:srgbClr val="0066FF"/>
          </a:solidFill>
        </p:spPr>
        <p:txBody>
          <a:bodyPr/>
          <a:lstStyle/>
          <a:p>
            <a:pPr eaLnBrk="1" hangingPunct="1"/>
            <a:r>
              <a:rPr lang="en-US" altLang="en-US" sz="2800">
                <a:solidFill>
                  <a:schemeClr val="bg1"/>
                </a:solidFill>
              </a:rPr>
              <a:t>Failure Scenarios and Emergency Protocols</a:t>
            </a:r>
          </a:p>
        </p:txBody>
      </p:sp>
      <p:sp>
        <p:nvSpPr>
          <p:cNvPr id="7172" name="Rectangle 4">
            <a:extLst>
              <a:ext uri="{FF2B5EF4-FFF2-40B4-BE49-F238E27FC236}">
                <a16:creationId xmlns:a16="http://schemas.microsoft.com/office/drawing/2014/main" id="{A5B4B8C8-1CE2-4EC7-AF3B-25A8F93510E4}"/>
              </a:ext>
            </a:extLst>
          </p:cNvPr>
          <p:cNvSpPr>
            <a:spLocks noGrp="1" noChangeArrowheads="1"/>
          </p:cNvSpPr>
          <p:nvPr>
            <p:ph type="body" sz="half" idx="1"/>
          </p:nvPr>
        </p:nvSpPr>
        <p:spPr>
          <a:xfrm>
            <a:off x="169863" y="1084263"/>
            <a:ext cx="5164137" cy="5240337"/>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0" indent="0" algn="ctr">
              <a:spcBef>
                <a:spcPct val="0"/>
              </a:spcBef>
              <a:buFontTx/>
              <a:buNone/>
              <a:defRPr/>
            </a:pPr>
            <a:r>
              <a:rPr lang="en-US" dirty="0">
                <a:solidFill>
                  <a:schemeClr val="tx1"/>
                </a:solidFill>
              </a:rPr>
              <a:t>Overpressure/Underpressure Failure can be caused by:</a:t>
            </a:r>
          </a:p>
          <a:p>
            <a:pPr marL="0" indent="0" algn="ctr">
              <a:spcBef>
                <a:spcPct val="0"/>
              </a:spcBef>
              <a:buFontTx/>
              <a:buNone/>
              <a:defRPr/>
            </a:pPr>
            <a:endParaRPr lang="en-US" sz="1000" dirty="0">
              <a:solidFill>
                <a:schemeClr val="tx1"/>
              </a:solidFill>
            </a:endParaRPr>
          </a:p>
          <a:p>
            <a:pPr>
              <a:spcBef>
                <a:spcPct val="0"/>
              </a:spcBef>
              <a:buFont typeface="Wingdings" panose="05000000000000000000" pitchFamily="2" charset="2"/>
              <a:buChar char="Ø"/>
              <a:defRPr/>
            </a:pPr>
            <a:r>
              <a:rPr lang="en-US" sz="2000" dirty="0">
                <a:solidFill>
                  <a:schemeClr val="tx1"/>
                </a:solidFill>
              </a:rPr>
              <a:t>Operator error</a:t>
            </a:r>
          </a:p>
          <a:p>
            <a:pPr>
              <a:spcBef>
                <a:spcPct val="0"/>
              </a:spcBef>
              <a:buFont typeface="Wingdings" panose="05000000000000000000" pitchFamily="2" charset="2"/>
              <a:buChar char="Ø"/>
              <a:defRPr/>
            </a:pPr>
            <a:r>
              <a:rPr lang="en-US" sz="2000" dirty="0">
                <a:solidFill>
                  <a:schemeClr val="tx1"/>
                </a:solidFill>
              </a:rPr>
              <a:t>Closed outlets / Blockages</a:t>
            </a:r>
          </a:p>
          <a:p>
            <a:pPr>
              <a:spcBef>
                <a:spcPct val="0"/>
              </a:spcBef>
              <a:buFont typeface="Wingdings" panose="05000000000000000000" pitchFamily="2" charset="2"/>
              <a:buChar char="Ø"/>
              <a:defRPr/>
            </a:pPr>
            <a:r>
              <a:rPr lang="en-US" sz="2000" dirty="0">
                <a:solidFill>
                  <a:schemeClr val="tx1"/>
                </a:solidFill>
              </a:rPr>
              <a:t>Cooling failure</a:t>
            </a:r>
          </a:p>
          <a:p>
            <a:pPr>
              <a:spcBef>
                <a:spcPct val="0"/>
              </a:spcBef>
              <a:buFont typeface="Wingdings" panose="05000000000000000000" pitchFamily="2" charset="2"/>
              <a:buChar char="Ø"/>
              <a:defRPr/>
            </a:pPr>
            <a:r>
              <a:rPr lang="en-US" sz="2000" dirty="0">
                <a:solidFill>
                  <a:schemeClr val="tx1"/>
                </a:solidFill>
              </a:rPr>
              <a:t>Entrance of volatile material</a:t>
            </a:r>
          </a:p>
          <a:p>
            <a:pPr>
              <a:spcBef>
                <a:spcPct val="0"/>
              </a:spcBef>
              <a:buFont typeface="Wingdings" panose="05000000000000000000" pitchFamily="2" charset="2"/>
              <a:buChar char="Ø"/>
              <a:defRPr/>
            </a:pPr>
            <a:r>
              <a:rPr lang="en-US" sz="2000" dirty="0">
                <a:solidFill>
                  <a:schemeClr val="tx1"/>
                </a:solidFill>
              </a:rPr>
              <a:t>Overfilling</a:t>
            </a:r>
          </a:p>
          <a:p>
            <a:pPr>
              <a:spcBef>
                <a:spcPct val="0"/>
              </a:spcBef>
              <a:buFont typeface="Wingdings" panose="05000000000000000000" pitchFamily="2" charset="2"/>
              <a:buChar char="Ø"/>
              <a:defRPr/>
            </a:pPr>
            <a:r>
              <a:rPr lang="en-US" sz="2000" dirty="0">
                <a:solidFill>
                  <a:schemeClr val="tx1"/>
                </a:solidFill>
              </a:rPr>
              <a:t>Failure of automatic controls</a:t>
            </a:r>
          </a:p>
          <a:p>
            <a:pPr>
              <a:spcBef>
                <a:spcPct val="0"/>
              </a:spcBef>
              <a:buFont typeface="Wingdings" panose="05000000000000000000" pitchFamily="2" charset="2"/>
              <a:buChar char="Ø"/>
              <a:defRPr/>
            </a:pPr>
            <a:r>
              <a:rPr lang="en-US" sz="2000" dirty="0">
                <a:solidFill>
                  <a:schemeClr val="tx1"/>
                </a:solidFill>
              </a:rPr>
              <a:t>Abnormal heat input</a:t>
            </a:r>
          </a:p>
          <a:p>
            <a:pPr>
              <a:spcBef>
                <a:spcPct val="0"/>
              </a:spcBef>
              <a:buFont typeface="Wingdings" panose="05000000000000000000" pitchFamily="2" charset="2"/>
              <a:buChar char="Ø"/>
              <a:defRPr/>
            </a:pPr>
            <a:r>
              <a:rPr lang="en-US" sz="2000" dirty="0">
                <a:solidFill>
                  <a:schemeClr val="tx1"/>
                </a:solidFill>
              </a:rPr>
              <a:t>Transient pressure surges</a:t>
            </a:r>
          </a:p>
          <a:p>
            <a:pPr>
              <a:spcBef>
                <a:spcPct val="0"/>
              </a:spcBef>
              <a:buFont typeface="Wingdings" panose="05000000000000000000" pitchFamily="2" charset="2"/>
              <a:buChar char="Ø"/>
              <a:defRPr/>
            </a:pPr>
            <a:r>
              <a:rPr lang="en-US" sz="2000" dirty="0">
                <a:solidFill>
                  <a:schemeClr val="tx1"/>
                </a:solidFill>
              </a:rPr>
              <a:t>Chemical reactions</a:t>
            </a:r>
          </a:p>
          <a:p>
            <a:pPr>
              <a:spcBef>
                <a:spcPct val="0"/>
              </a:spcBef>
              <a:buFont typeface="Wingdings" panose="05000000000000000000" pitchFamily="2" charset="2"/>
              <a:buChar char="Ø"/>
              <a:defRPr/>
            </a:pPr>
            <a:r>
              <a:rPr lang="en-US" sz="2000" dirty="0">
                <a:solidFill>
                  <a:schemeClr val="tx1"/>
                </a:solidFill>
              </a:rPr>
              <a:t>Hydraulic expansion</a:t>
            </a:r>
          </a:p>
          <a:p>
            <a:pPr>
              <a:spcBef>
                <a:spcPct val="0"/>
              </a:spcBef>
              <a:buFont typeface="Wingdings" panose="05000000000000000000" pitchFamily="2" charset="2"/>
              <a:buChar char="Ø"/>
              <a:defRPr/>
            </a:pPr>
            <a:r>
              <a:rPr lang="en-US" sz="2000" dirty="0">
                <a:solidFill>
                  <a:schemeClr val="tx1"/>
                </a:solidFill>
              </a:rPr>
              <a:t>Fires</a:t>
            </a:r>
          </a:p>
          <a:p>
            <a:pPr>
              <a:spcBef>
                <a:spcPct val="0"/>
              </a:spcBef>
              <a:buFont typeface="Wingdings" panose="05000000000000000000" pitchFamily="2" charset="2"/>
              <a:buChar char="Ø"/>
              <a:defRPr/>
            </a:pPr>
            <a:r>
              <a:rPr lang="en-US" sz="2000" dirty="0">
                <a:solidFill>
                  <a:schemeClr val="tx1"/>
                </a:solidFill>
              </a:rPr>
              <a:t>Utility failure</a:t>
            </a:r>
          </a:p>
          <a:p>
            <a:pPr>
              <a:spcBef>
                <a:spcPct val="0"/>
              </a:spcBef>
              <a:buFont typeface="Wingdings" panose="05000000000000000000" pitchFamily="2" charset="2"/>
              <a:buChar char="Ø"/>
              <a:defRPr/>
            </a:pPr>
            <a:r>
              <a:rPr lang="en-US" sz="2000" dirty="0">
                <a:solidFill>
                  <a:schemeClr val="tx1"/>
                </a:solidFill>
              </a:rPr>
              <a:t>Inappropriate maintenance/repair</a:t>
            </a:r>
          </a:p>
          <a:p>
            <a:pPr>
              <a:spcBef>
                <a:spcPct val="0"/>
              </a:spcBef>
              <a:defRPr/>
            </a:pP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4594225"/>
            <a:ext cx="2479675" cy="2120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0113" y="2286000"/>
            <a:ext cx="1824037" cy="22002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64175" y="1050925"/>
            <a:ext cx="1700213" cy="24701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circle(in)">
                                      <p:cBhvr>
                                        <p:cTn id="7" dur="10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0" end="0"/>
                                            </p:txEl>
                                          </p:spTgt>
                                        </p:tgtEl>
                                        <p:attrNameLst>
                                          <p:attrName>style.visibility</p:attrName>
                                        </p:attrNameLst>
                                      </p:cBhvr>
                                      <p:to>
                                        <p:strVal val="visible"/>
                                      </p:to>
                                    </p:set>
                                    <p:animEffect transition="in" filter="fade">
                                      <p:cBhvr>
                                        <p:cTn id="12" dur="500"/>
                                        <p:tgtEl>
                                          <p:spTgt spid="7172">
                                            <p:txEl>
                                              <p:pRg st="0" end="0"/>
                                            </p:txEl>
                                          </p:spTgt>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7172">
                                            <p:txEl>
                                              <p:pRg st="2" end="2"/>
                                            </p:txEl>
                                          </p:spTgt>
                                        </p:tgtEl>
                                        <p:attrNameLst>
                                          <p:attrName>style.visibility</p:attrName>
                                        </p:attrNameLst>
                                      </p:cBhvr>
                                      <p:to>
                                        <p:strVal val="visible"/>
                                      </p:to>
                                    </p:set>
                                    <p:animEffect transition="in" filter="fade">
                                      <p:cBhvr>
                                        <p:cTn id="16" dur="500"/>
                                        <p:tgtEl>
                                          <p:spTgt spid="717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animEffect transition="in" filter="fade">
                                      <p:cBhvr>
                                        <p:cTn id="19" dur="500"/>
                                        <p:tgtEl>
                                          <p:spTgt spid="717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172">
                                            <p:txEl>
                                              <p:pRg st="4" end="4"/>
                                            </p:txEl>
                                          </p:spTgt>
                                        </p:tgtEl>
                                        <p:attrNameLst>
                                          <p:attrName>style.visibility</p:attrName>
                                        </p:attrNameLst>
                                      </p:cBhvr>
                                      <p:to>
                                        <p:strVal val="visible"/>
                                      </p:to>
                                    </p:set>
                                    <p:animEffect transition="in" filter="fade">
                                      <p:cBhvr>
                                        <p:cTn id="22" dur="500"/>
                                        <p:tgtEl>
                                          <p:spTgt spid="717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172">
                                            <p:txEl>
                                              <p:pRg st="5" end="5"/>
                                            </p:txEl>
                                          </p:spTgt>
                                        </p:tgtEl>
                                        <p:attrNameLst>
                                          <p:attrName>style.visibility</p:attrName>
                                        </p:attrNameLst>
                                      </p:cBhvr>
                                      <p:to>
                                        <p:strVal val="visible"/>
                                      </p:to>
                                    </p:set>
                                    <p:animEffect transition="in" filter="fade">
                                      <p:cBhvr>
                                        <p:cTn id="25" dur="500"/>
                                        <p:tgtEl>
                                          <p:spTgt spid="7172">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172">
                                            <p:txEl>
                                              <p:pRg st="6" end="6"/>
                                            </p:txEl>
                                          </p:spTgt>
                                        </p:tgtEl>
                                        <p:attrNameLst>
                                          <p:attrName>style.visibility</p:attrName>
                                        </p:attrNameLst>
                                      </p:cBhvr>
                                      <p:to>
                                        <p:strVal val="visible"/>
                                      </p:to>
                                    </p:set>
                                    <p:animEffect transition="in" filter="fade">
                                      <p:cBhvr>
                                        <p:cTn id="28" dur="500"/>
                                        <p:tgtEl>
                                          <p:spTgt spid="7172">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172">
                                            <p:txEl>
                                              <p:pRg st="7" end="7"/>
                                            </p:txEl>
                                          </p:spTgt>
                                        </p:tgtEl>
                                        <p:attrNameLst>
                                          <p:attrName>style.visibility</p:attrName>
                                        </p:attrNameLst>
                                      </p:cBhvr>
                                      <p:to>
                                        <p:strVal val="visible"/>
                                      </p:to>
                                    </p:set>
                                    <p:animEffect transition="in" filter="fade">
                                      <p:cBhvr>
                                        <p:cTn id="31" dur="500"/>
                                        <p:tgtEl>
                                          <p:spTgt spid="7172">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172">
                                            <p:txEl>
                                              <p:pRg st="8" end="8"/>
                                            </p:txEl>
                                          </p:spTgt>
                                        </p:tgtEl>
                                        <p:attrNameLst>
                                          <p:attrName>style.visibility</p:attrName>
                                        </p:attrNameLst>
                                      </p:cBhvr>
                                      <p:to>
                                        <p:strVal val="visible"/>
                                      </p:to>
                                    </p:set>
                                    <p:animEffect transition="in" filter="fade">
                                      <p:cBhvr>
                                        <p:cTn id="34" dur="500"/>
                                        <p:tgtEl>
                                          <p:spTgt spid="7172">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172">
                                            <p:txEl>
                                              <p:pRg st="9" end="9"/>
                                            </p:txEl>
                                          </p:spTgt>
                                        </p:tgtEl>
                                        <p:attrNameLst>
                                          <p:attrName>style.visibility</p:attrName>
                                        </p:attrNameLst>
                                      </p:cBhvr>
                                      <p:to>
                                        <p:strVal val="visible"/>
                                      </p:to>
                                    </p:set>
                                    <p:animEffect transition="in" filter="fade">
                                      <p:cBhvr>
                                        <p:cTn id="37" dur="500"/>
                                        <p:tgtEl>
                                          <p:spTgt spid="7172">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172">
                                            <p:txEl>
                                              <p:pRg st="10" end="10"/>
                                            </p:txEl>
                                          </p:spTgt>
                                        </p:tgtEl>
                                        <p:attrNameLst>
                                          <p:attrName>style.visibility</p:attrName>
                                        </p:attrNameLst>
                                      </p:cBhvr>
                                      <p:to>
                                        <p:strVal val="visible"/>
                                      </p:to>
                                    </p:set>
                                    <p:animEffect transition="in" filter="fade">
                                      <p:cBhvr>
                                        <p:cTn id="40" dur="500"/>
                                        <p:tgtEl>
                                          <p:spTgt spid="7172">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172">
                                            <p:txEl>
                                              <p:pRg st="11" end="11"/>
                                            </p:txEl>
                                          </p:spTgt>
                                        </p:tgtEl>
                                        <p:attrNameLst>
                                          <p:attrName>style.visibility</p:attrName>
                                        </p:attrNameLst>
                                      </p:cBhvr>
                                      <p:to>
                                        <p:strVal val="visible"/>
                                      </p:to>
                                    </p:set>
                                    <p:animEffect transition="in" filter="fade">
                                      <p:cBhvr>
                                        <p:cTn id="43" dur="500"/>
                                        <p:tgtEl>
                                          <p:spTgt spid="7172">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7172">
                                            <p:txEl>
                                              <p:pRg st="12" end="12"/>
                                            </p:txEl>
                                          </p:spTgt>
                                        </p:tgtEl>
                                        <p:attrNameLst>
                                          <p:attrName>style.visibility</p:attrName>
                                        </p:attrNameLst>
                                      </p:cBhvr>
                                      <p:to>
                                        <p:strVal val="visible"/>
                                      </p:to>
                                    </p:set>
                                    <p:animEffect transition="in" filter="fade">
                                      <p:cBhvr>
                                        <p:cTn id="46" dur="500"/>
                                        <p:tgtEl>
                                          <p:spTgt spid="7172">
                                            <p:txEl>
                                              <p:pRg st="12" end="1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7172">
                                            <p:txEl>
                                              <p:pRg st="13" end="13"/>
                                            </p:txEl>
                                          </p:spTgt>
                                        </p:tgtEl>
                                        <p:attrNameLst>
                                          <p:attrName>style.visibility</p:attrName>
                                        </p:attrNameLst>
                                      </p:cBhvr>
                                      <p:to>
                                        <p:strVal val="visible"/>
                                      </p:to>
                                    </p:set>
                                    <p:animEffect transition="in" filter="fade">
                                      <p:cBhvr>
                                        <p:cTn id="49" dur="500"/>
                                        <p:tgtEl>
                                          <p:spTgt spid="7172">
                                            <p:txEl>
                                              <p:pRg st="13" end="1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7172">
                                            <p:txEl>
                                              <p:pRg st="14" end="14"/>
                                            </p:txEl>
                                          </p:spTgt>
                                        </p:tgtEl>
                                        <p:attrNameLst>
                                          <p:attrName>style.visibility</p:attrName>
                                        </p:attrNameLst>
                                      </p:cBhvr>
                                      <p:to>
                                        <p:strVal val="visible"/>
                                      </p:to>
                                    </p:set>
                                    <p:animEffect transition="in" filter="fade">
                                      <p:cBhvr>
                                        <p:cTn id="52" dur="500"/>
                                        <p:tgtEl>
                                          <p:spTgt spid="7172">
                                            <p:txEl>
                                              <p:pRg st="14" end="14"/>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16"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childTnLst>
                          </p:cTn>
                        </p:par>
                        <p:par>
                          <p:cTn id="60" fill="hold" nodeType="afterGroup">
                            <p:stCondLst>
                              <p:cond delay="500"/>
                            </p:stCondLst>
                            <p:childTnLst>
                              <p:par>
                                <p:cTn id="61" presetID="53" presetClass="entr" presetSubtype="16"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500" fill="hold"/>
                                        <p:tgtEl>
                                          <p:spTgt spid="3"/>
                                        </p:tgtEl>
                                        <p:attrNameLst>
                                          <p:attrName>ppt_w</p:attrName>
                                        </p:attrNameLst>
                                      </p:cBhvr>
                                      <p:tavLst>
                                        <p:tav tm="0">
                                          <p:val>
                                            <p:fltVal val="0"/>
                                          </p:val>
                                        </p:tav>
                                        <p:tav tm="100000">
                                          <p:val>
                                            <p:strVal val="#ppt_w"/>
                                          </p:val>
                                        </p:tav>
                                      </p:tavLst>
                                    </p:anim>
                                    <p:anim calcmode="lin" valueType="num">
                                      <p:cBhvr>
                                        <p:cTn id="64" dur="500" fill="hold"/>
                                        <p:tgtEl>
                                          <p:spTgt spid="3"/>
                                        </p:tgtEl>
                                        <p:attrNameLst>
                                          <p:attrName>ppt_h</p:attrName>
                                        </p:attrNameLst>
                                      </p:cBhvr>
                                      <p:tavLst>
                                        <p:tav tm="0">
                                          <p:val>
                                            <p:fltVal val="0"/>
                                          </p:val>
                                        </p:tav>
                                        <p:tav tm="100000">
                                          <p:val>
                                            <p:strVal val="#ppt_h"/>
                                          </p:val>
                                        </p:tav>
                                      </p:tavLst>
                                    </p:anim>
                                    <p:animEffect transition="in" filter="fade">
                                      <p:cBhvr>
                                        <p:cTn id="65" dur="500"/>
                                        <p:tgtEl>
                                          <p:spTgt spid="3"/>
                                        </p:tgtEl>
                                      </p:cBhvr>
                                    </p:animEffect>
                                  </p:childTnLst>
                                </p:cTn>
                              </p:par>
                            </p:childTnLst>
                          </p:cTn>
                        </p:par>
                        <p:par>
                          <p:cTn id="66" fill="hold" nodeType="afterGroup">
                            <p:stCondLst>
                              <p:cond delay="1000"/>
                            </p:stCondLst>
                            <p:childTnLst>
                              <p:par>
                                <p:cTn id="67" presetID="53" presetClass="entr" presetSubtype="16" fill="hold" nodeType="after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p:cTn id="69" dur="500" fill="hold"/>
                                        <p:tgtEl>
                                          <p:spTgt spid="2"/>
                                        </p:tgtEl>
                                        <p:attrNameLst>
                                          <p:attrName>ppt_w</p:attrName>
                                        </p:attrNameLst>
                                      </p:cBhvr>
                                      <p:tavLst>
                                        <p:tav tm="0">
                                          <p:val>
                                            <p:fltVal val="0"/>
                                          </p:val>
                                        </p:tav>
                                        <p:tav tm="100000">
                                          <p:val>
                                            <p:strVal val="#ppt_w"/>
                                          </p:val>
                                        </p:tav>
                                      </p:tavLst>
                                    </p:anim>
                                    <p:anim calcmode="lin" valueType="num">
                                      <p:cBhvr>
                                        <p:cTn id="70" dur="500" fill="hold"/>
                                        <p:tgtEl>
                                          <p:spTgt spid="2"/>
                                        </p:tgtEl>
                                        <p:attrNameLst>
                                          <p:attrName>ppt_h</p:attrName>
                                        </p:attrNameLst>
                                      </p:cBhvr>
                                      <p:tavLst>
                                        <p:tav tm="0">
                                          <p:val>
                                            <p:fltVal val="0"/>
                                          </p:val>
                                        </p:tav>
                                        <p:tav tm="100000">
                                          <p:val>
                                            <p:strVal val="#ppt_h"/>
                                          </p:val>
                                        </p:tav>
                                      </p:tavLst>
                                    </p:anim>
                                    <p:animEffect transition="in" filter="fade">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41888"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a:extLst>
              <a:ext uri="{FF2B5EF4-FFF2-40B4-BE49-F238E27FC236}">
                <a16:creationId xmlns:a16="http://schemas.microsoft.com/office/drawing/2014/main" id="{3D7D17D2-55E9-4EDD-92F7-D70105436BE0}"/>
              </a:ext>
            </a:extLst>
          </p:cNvPr>
          <p:cNvSpPr>
            <a:spLocks noGrp="1" noChangeArrowheads="1"/>
          </p:cNvSpPr>
          <p:nvPr>
            <p:ph type="body" sz="half" idx="1"/>
          </p:nvPr>
        </p:nvSpPr>
        <p:spPr>
          <a:xfrm>
            <a:off x="169863" y="1084263"/>
            <a:ext cx="5545137"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spcBef>
                <a:spcPct val="0"/>
              </a:spcBef>
              <a:buFontTx/>
              <a:buNone/>
              <a:defRPr/>
            </a:pPr>
            <a:endParaRPr lang="en-US" altLang="en-US" sz="1400" dirty="0">
              <a:solidFill>
                <a:schemeClr val="tx1"/>
              </a:solidFill>
            </a:endParaRPr>
          </a:p>
          <a:p>
            <a:pPr>
              <a:spcBef>
                <a:spcPct val="0"/>
              </a:spcBef>
              <a:buFontTx/>
              <a:buNone/>
              <a:defRPr/>
            </a:pPr>
            <a:endParaRPr lang="en-US" altLang="en-US" dirty="0">
              <a:solidFill>
                <a:schemeClr val="tx1"/>
              </a:solidFill>
            </a:endParaRPr>
          </a:p>
          <a:p>
            <a:pPr>
              <a:spcBef>
                <a:spcPct val="0"/>
              </a:spcBef>
              <a:buFontTx/>
              <a:buNone/>
              <a:defRPr/>
            </a:pPr>
            <a:r>
              <a:rPr lang="en-US" altLang="en-US" dirty="0">
                <a:solidFill>
                  <a:schemeClr val="tx1"/>
                </a:solidFill>
              </a:rPr>
              <a:t>Check valve position for operation – Are </a:t>
            </a:r>
            <a:r>
              <a:rPr lang="en-US" altLang="en-US" b="1" dirty="0">
                <a:solidFill>
                  <a:srgbClr val="FF0000"/>
                </a:solidFill>
              </a:rPr>
              <a:t>all valves </a:t>
            </a:r>
            <a:r>
              <a:rPr lang="en-US" altLang="en-US" dirty="0">
                <a:solidFill>
                  <a:schemeClr val="tx1"/>
                </a:solidFill>
              </a:rPr>
              <a:t>configured properly for startup and continued operation?</a:t>
            </a:r>
          </a:p>
          <a:p>
            <a:pPr>
              <a:spcBef>
                <a:spcPct val="0"/>
              </a:spcBef>
              <a:buFontTx/>
              <a:buNone/>
              <a:defRPr/>
            </a:pPr>
            <a:endParaRPr lang="en-US" altLang="en-US" dirty="0">
              <a:solidFill>
                <a:schemeClr val="tx1"/>
              </a:solidFill>
            </a:endParaRPr>
          </a:p>
          <a:p>
            <a:pPr>
              <a:spcBef>
                <a:spcPct val="0"/>
              </a:spcBef>
              <a:buFontTx/>
              <a:buNone/>
              <a:defRPr/>
            </a:pPr>
            <a:r>
              <a:rPr lang="en-US" altLang="en-US" dirty="0">
                <a:solidFill>
                  <a:schemeClr val="tx1"/>
                </a:solidFill>
              </a:rPr>
              <a:t>Check valve positions of </a:t>
            </a:r>
            <a:r>
              <a:rPr lang="en-US" altLang="en-US" b="1" dirty="0">
                <a:solidFill>
                  <a:srgbClr val="FF0000"/>
                </a:solidFill>
              </a:rPr>
              <a:t>connecting systems</a:t>
            </a:r>
            <a:r>
              <a:rPr lang="en-US" altLang="en-US" dirty="0">
                <a:solidFill>
                  <a:schemeClr val="tx1"/>
                </a:solidFill>
              </a:rPr>
              <a:t> – does opening or closing a valve on a connected system affect your operation? Does opening or closing a valve on your system affect a connected system?</a:t>
            </a:r>
          </a:p>
          <a:p>
            <a:pPr>
              <a:spcBef>
                <a:spcPct val="0"/>
              </a:spcBef>
              <a:buFontTx/>
              <a:buNone/>
              <a:defRPr/>
            </a:pPr>
            <a:endParaRPr lang="en-US" altLang="en-US" dirty="0">
              <a:solidFill>
                <a:schemeClr val="tx1"/>
              </a:solidFill>
            </a:endParaRPr>
          </a:p>
          <a:p>
            <a:pPr>
              <a:spcBef>
                <a:spcPct val="0"/>
              </a:spcBef>
              <a:buFontTx/>
              <a:buNone/>
              <a:defRPr/>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 y="838200"/>
            <a:ext cx="5638800" cy="59436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219200"/>
            <a:ext cx="3162300" cy="22955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803650"/>
            <a:ext cx="3162300" cy="23225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p:cNvSpPr>
            <a:spLocks noChangeArrowheads="1"/>
          </p:cNvSpPr>
          <p:nvPr/>
        </p:nvSpPr>
        <p:spPr bwMode="auto">
          <a:xfrm>
            <a:off x="19050" y="4597400"/>
            <a:ext cx="4191000" cy="544513"/>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8" name="Curved Up Arrow 7"/>
          <p:cNvSpPr>
            <a:spLocks noChangeArrowheads="1"/>
          </p:cNvSpPr>
          <p:nvPr/>
        </p:nvSpPr>
        <p:spPr bwMode="auto">
          <a:xfrm rot="-333166">
            <a:off x="2141538" y="5024438"/>
            <a:ext cx="2640012" cy="701675"/>
          </a:xfrm>
          <a:prstGeom prst="curvedUpArrow">
            <a:avLst>
              <a:gd name="adj1" fmla="val 58370"/>
              <a:gd name="adj2" fmla="val 104007"/>
              <a:gd name="adj3" fmla="val 33968"/>
            </a:avLst>
          </a:prstGeom>
          <a:solidFill>
            <a:srgbClr val="FF0000"/>
          </a:solidFill>
          <a:ln w="76200" algn="ctr">
            <a:solidFill>
              <a:srgbClr val="FF0000"/>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11" name="Oval 10"/>
          <p:cNvSpPr>
            <a:spLocks noChangeArrowheads="1"/>
          </p:cNvSpPr>
          <p:nvPr/>
        </p:nvSpPr>
        <p:spPr bwMode="auto">
          <a:xfrm>
            <a:off x="168275" y="3140075"/>
            <a:ext cx="4191000" cy="7493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18" name="Rectangle 3">
            <a:extLst>
              <a:ext uri="{FF2B5EF4-FFF2-40B4-BE49-F238E27FC236}">
                <a16:creationId xmlns:a16="http://schemas.microsoft.com/office/drawing/2014/main" id="{B2811FB1-8A50-4D3D-B855-0606E53D66FF}"/>
              </a:ext>
            </a:extLst>
          </p:cNvPr>
          <p:cNvSpPr txBox="1">
            <a:spLocks noChangeArrowheads="1"/>
          </p:cNvSpPr>
          <p:nvPr/>
        </p:nvSpPr>
        <p:spPr bwMode="auto">
          <a:xfrm>
            <a:off x="19050" y="0"/>
            <a:ext cx="9144000" cy="8382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Operation Techniques:</a:t>
            </a:r>
            <a:br>
              <a:rPr lang="en-US" altLang="en-US" sz="3200" kern="0" dirty="0">
                <a:solidFill>
                  <a:schemeClr val="bg1"/>
                </a:solidFill>
              </a:rPr>
            </a:br>
            <a:endParaRPr lang="en-US" altLang="en-US" sz="2800" kern="0" dirty="0">
              <a:solidFill>
                <a:schemeClr val="bg1"/>
              </a:solidFill>
            </a:endParaRPr>
          </a:p>
        </p:txBody>
      </p:sp>
      <p:sp>
        <p:nvSpPr>
          <p:cNvPr id="12" name="Curved Up Arrow 11"/>
          <p:cNvSpPr>
            <a:spLocks noChangeArrowheads="1"/>
          </p:cNvSpPr>
          <p:nvPr/>
        </p:nvSpPr>
        <p:spPr bwMode="auto">
          <a:xfrm rot="-333166">
            <a:off x="2290763" y="3770313"/>
            <a:ext cx="2640012" cy="701675"/>
          </a:xfrm>
          <a:prstGeom prst="curvedUpArrow">
            <a:avLst>
              <a:gd name="adj1" fmla="val 58370"/>
              <a:gd name="adj2" fmla="val 104007"/>
              <a:gd name="adj3" fmla="val 33968"/>
            </a:avLst>
          </a:prstGeom>
          <a:solidFill>
            <a:srgbClr val="FF0000"/>
          </a:solidFill>
          <a:ln w="76200" algn="ctr">
            <a:solidFill>
              <a:srgbClr val="FF0000"/>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17" name="Rectangle 3"/>
          <p:cNvSpPr>
            <a:spLocks noGrp="1" noChangeArrowheads="1"/>
          </p:cNvSpPr>
          <p:nvPr>
            <p:ph type="title"/>
          </p:nvPr>
        </p:nvSpPr>
        <p:spPr>
          <a:xfrm>
            <a:off x="19050" y="419100"/>
            <a:ext cx="9144000" cy="419100"/>
          </a:xfrm>
          <a:solidFill>
            <a:srgbClr val="0066FF"/>
          </a:solidFill>
        </p:spPr>
        <p:txBody>
          <a:bodyPr/>
          <a:lstStyle/>
          <a:p>
            <a:pPr eaLnBrk="1" hangingPunct="1"/>
            <a:r>
              <a:rPr lang="en-US" altLang="en-US" sz="2800">
                <a:solidFill>
                  <a:schemeClr val="bg1"/>
                </a:solidFill>
              </a:rPr>
              <a:t>Verify Valve Position</a:t>
            </a:r>
          </a:p>
        </p:txBody>
      </p:sp>
      <p:sp>
        <p:nvSpPr>
          <p:cNvPr id="13" name="Oval 12"/>
          <p:cNvSpPr>
            <a:spLocks noChangeArrowheads="1"/>
          </p:cNvSpPr>
          <p:nvPr/>
        </p:nvSpPr>
        <p:spPr bwMode="auto">
          <a:xfrm>
            <a:off x="131763" y="114300"/>
            <a:ext cx="8915400" cy="3505200"/>
          </a:xfrm>
          <a:prstGeom prst="ellipse">
            <a:avLst/>
          </a:prstGeom>
          <a:solidFill>
            <a:schemeClr val="bg1"/>
          </a:solidFill>
          <a:ln w="127000" algn="ctr">
            <a:solidFill>
              <a:srgbClr val="FF0000"/>
            </a:solidFill>
            <a:round/>
            <a:headEnd/>
            <a:tailEnd/>
          </a:ln>
        </p:spPr>
        <p:txBody>
          <a:bodyPr anchor="ct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2800">
                <a:solidFill>
                  <a:schemeClr val="tx1"/>
                </a:solidFill>
              </a:rPr>
              <a:t>“On April 24, 2014 it was</a:t>
            </a:r>
          </a:p>
          <a:p>
            <a:pPr algn="ctr">
              <a:spcBef>
                <a:spcPct val="0"/>
              </a:spcBef>
              <a:buFontTx/>
              <a:buNone/>
            </a:pPr>
            <a:r>
              <a:rPr lang="en-US" altLang="en-US" sz="2800">
                <a:solidFill>
                  <a:schemeClr val="tx1"/>
                </a:solidFill>
              </a:rPr>
              <a:t> discovered that a LCW valve had been turned to the “off” position … the shut off was intended to affect only one magnet; however because of the system’s configuration it actually affected several …”</a:t>
            </a:r>
          </a:p>
        </p:txBody>
      </p:sp>
      <p:sp>
        <p:nvSpPr>
          <p:cNvPr id="10" name="Oval 9"/>
          <p:cNvSpPr>
            <a:spLocks noChangeArrowheads="1"/>
          </p:cNvSpPr>
          <p:nvPr/>
        </p:nvSpPr>
        <p:spPr bwMode="auto">
          <a:xfrm>
            <a:off x="85725" y="1114425"/>
            <a:ext cx="8915400" cy="3733800"/>
          </a:xfrm>
          <a:prstGeom prst="ellipse">
            <a:avLst/>
          </a:prstGeom>
          <a:solidFill>
            <a:schemeClr val="bg1"/>
          </a:solidFill>
          <a:ln w="127000" algn="ctr">
            <a:solidFill>
              <a:srgbClr val="FF0000"/>
            </a:solidFill>
            <a:round/>
            <a:headEnd/>
            <a:tailEnd/>
          </a:ln>
        </p:spPr>
        <p:txBody>
          <a:bodyPr anchor="ct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2800">
                <a:solidFill>
                  <a:schemeClr val="tx1"/>
                </a:solidFill>
              </a:rPr>
              <a:t>“If any of these had been powered up when the valve was “off” best case an alarm would notify the machine operators to shut the power off; worst case a fire would result.”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2" end="2"/>
                                            </p:txEl>
                                          </p:spTgt>
                                        </p:tgtEl>
                                        <p:attrNameLst>
                                          <p:attrName>style.visibility</p:attrName>
                                        </p:attrNameLst>
                                      </p:cBhvr>
                                      <p:to>
                                        <p:strVal val="visible"/>
                                      </p:to>
                                    </p:set>
                                    <p:animEffect transition="in" filter="fade">
                                      <p:cBhvr>
                                        <p:cTn id="12" dur="500"/>
                                        <p:tgtEl>
                                          <p:spTgt spid="717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xEl>
                                              <p:pRg st="4" end="4"/>
                                            </p:txEl>
                                          </p:spTgt>
                                        </p:tgtEl>
                                        <p:attrNameLst>
                                          <p:attrName>style.visibility</p:attrName>
                                        </p:attrNameLst>
                                      </p:cBhvr>
                                      <p:to>
                                        <p:strVal val="visible"/>
                                      </p:to>
                                    </p:set>
                                    <p:animEffect transition="in" filter="fade">
                                      <p:cBhvr>
                                        <p:cTn id="15" dur="500"/>
                                        <p:tgtEl>
                                          <p:spTgt spid="7172">
                                            <p:txEl>
                                              <p:pRg st="4" end="4"/>
                                            </p:txEl>
                                          </p:spTgt>
                                        </p:tgtEl>
                                      </p:cBhvr>
                                    </p:animEffect>
                                  </p:childTnLst>
                                </p:cTn>
                              </p:par>
                            </p:childTnLst>
                          </p:cTn>
                        </p:par>
                        <p:par>
                          <p:cTn id="16" fill="hold" nodeType="afterGroup">
                            <p:stCondLst>
                              <p:cond delay="500"/>
                            </p:stCondLst>
                            <p:childTnLst>
                              <p:par>
                                <p:cTn id="17" presetID="10" presetClass="entr" presetSubtype="0" fill="hold" nodeType="afterEffect">
                                  <p:stCondLst>
                                    <p:cond delay="2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par>
                          <p:cTn id="20" fill="hold" nodeType="afterGroup">
                            <p:stCondLst>
                              <p:cond delay="1700"/>
                            </p:stCondLst>
                            <p:childTnLst>
                              <p:par>
                                <p:cTn id="21" presetID="10" presetClass="entr" presetSubtype="0" fill="hold" nodeType="afterEffect">
                                  <p:stCondLst>
                                    <p:cond delay="2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nodeType="afterGroup">
                            <p:stCondLst>
                              <p:cond delay="500"/>
                            </p:stCondLst>
                            <p:childTnLst>
                              <p:par>
                                <p:cTn id="30" presetID="10" presetClass="exit" presetSubtype="0" fill="hold" nodeType="after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nodeType="afterGroup">
                            <p:stCondLst>
                              <p:cond delay="500"/>
                            </p:stCondLst>
                            <p:childTnLst>
                              <p:par>
                                <p:cTn id="42" presetID="31"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fltVal val="0"/>
                                          </p:val>
                                        </p:tav>
                                        <p:tav tm="100000">
                                          <p:val>
                                            <p:strVal val="#ppt_w"/>
                                          </p:val>
                                        </p:tav>
                                      </p:tavLst>
                                    </p:anim>
                                    <p:anim calcmode="lin" valueType="num">
                                      <p:cBhvr>
                                        <p:cTn id="45" dur="1000" fill="hold"/>
                                        <p:tgtEl>
                                          <p:spTgt spid="13"/>
                                        </p:tgtEl>
                                        <p:attrNameLst>
                                          <p:attrName>ppt_h</p:attrName>
                                        </p:attrNameLst>
                                      </p:cBhvr>
                                      <p:tavLst>
                                        <p:tav tm="0">
                                          <p:val>
                                            <p:fltVal val="0"/>
                                          </p:val>
                                        </p:tav>
                                        <p:tav tm="100000">
                                          <p:val>
                                            <p:strVal val="#ppt_h"/>
                                          </p:val>
                                        </p:tav>
                                      </p:tavLst>
                                    </p:anim>
                                    <p:anim calcmode="lin" valueType="num">
                                      <p:cBhvr>
                                        <p:cTn id="46" dur="1000" fill="hold"/>
                                        <p:tgtEl>
                                          <p:spTgt spid="13"/>
                                        </p:tgtEl>
                                        <p:attrNameLst>
                                          <p:attrName>style.rotation</p:attrName>
                                        </p:attrNameLst>
                                      </p:cBhvr>
                                      <p:tavLst>
                                        <p:tav tm="0">
                                          <p:val>
                                            <p:fltVal val="90"/>
                                          </p:val>
                                        </p:tav>
                                        <p:tav tm="100000">
                                          <p:val>
                                            <p:fltVal val="0"/>
                                          </p:val>
                                        </p:tav>
                                      </p:tavLst>
                                    </p:anim>
                                    <p:animEffect transition="in" filter="fade">
                                      <p:cBhvr>
                                        <p:cTn id="47" dur="1000"/>
                                        <p:tgtEl>
                                          <p:spTgt spid="1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Effect transition="in" filter="fade">
                                      <p:cBhvr>
                                        <p:cTn id="52" dur="10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1"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childTnLst>
                          </p:cTn>
                        </p:par>
                        <p:par>
                          <p:cTn id="68" fill="hold" nodeType="afterGroup">
                            <p:stCondLst>
                              <p:cond delay="1000"/>
                            </p:stCondLst>
                            <p:childTnLst>
                              <p:par>
                                <p:cTn id="69" presetID="31" presetClass="entr" presetSubtype="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1000" fill="hold"/>
                                        <p:tgtEl>
                                          <p:spTgt spid="10"/>
                                        </p:tgtEl>
                                        <p:attrNameLst>
                                          <p:attrName>ppt_w</p:attrName>
                                        </p:attrNameLst>
                                      </p:cBhvr>
                                      <p:tavLst>
                                        <p:tav tm="0">
                                          <p:val>
                                            <p:fltVal val="0"/>
                                          </p:val>
                                        </p:tav>
                                        <p:tav tm="100000">
                                          <p:val>
                                            <p:strVal val="#ppt_w"/>
                                          </p:val>
                                        </p:tav>
                                      </p:tavLst>
                                    </p:anim>
                                    <p:anim calcmode="lin" valueType="num">
                                      <p:cBhvr>
                                        <p:cTn id="72" dur="1000" fill="hold"/>
                                        <p:tgtEl>
                                          <p:spTgt spid="10"/>
                                        </p:tgtEl>
                                        <p:attrNameLst>
                                          <p:attrName>ppt_h</p:attrName>
                                        </p:attrNameLst>
                                      </p:cBhvr>
                                      <p:tavLst>
                                        <p:tav tm="0">
                                          <p:val>
                                            <p:fltVal val="0"/>
                                          </p:val>
                                        </p:tav>
                                        <p:tav tm="100000">
                                          <p:val>
                                            <p:strVal val="#ppt_h"/>
                                          </p:val>
                                        </p:tav>
                                      </p:tavLst>
                                    </p:anim>
                                    <p:anim calcmode="lin" valueType="num">
                                      <p:cBhvr>
                                        <p:cTn id="73" dur="1000" fill="hold"/>
                                        <p:tgtEl>
                                          <p:spTgt spid="10"/>
                                        </p:tgtEl>
                                        <p:attrNameLst>
                                          <p:attrName>style.rotation</p:attrName>
                                        </p:attrNameLst>
                                      </p:cBhvr>
                                      <p:tavLst>
                                        <p:tav tm="0">
                                          <p:val>
                                            <p:fltVal val="90"/>
                                          </p:val>
                                        </p:tav>
                                        <p:tav tm="100000">
                                          <p:val>
                                            <p:fltVal val="0"/>
                                          </p:val>
                                        </p:tav>
                                      </p:tavLst>
                                    </p:anim>
                                    <p:animEffect transition="in" filter="fade">
                                      <p:cBhvr>
                                        <p:cTn id="74" dur="1000"/>
                                        <p:tgtEl>
                                          <p:spTgt spid="1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1000" fill="hold"/>
                                        <p:tgtEl>
                                          <p:spTgt spid="8"/>
                                        </p:tgtEl>
                                        <p:attrNameLst>
                                          <p:attrName>ppt_w</p:attrName>
                                        </p:attrNameLst>
                                      </p:cBhvr>
                                      <p:tavLst>
                                        <p:tav tm="0">
                                          <p:val>
                                            <p:fltVal val="0"/>
                                          </p:val>
                                        </p:tav>
                                        <p:tav tm="100000">
                                          <p:val>
                                            <p:strVal val="#ppt_w"/>
                                          </p:val>
                                        </p:tav>
                                      </p:tavLst>
                                    </p:anim>
                                    <p:anim calcmode="lin" valueType="num">
                                      <p:cBhvr>
                                        <p:cTn id="78" dur="1000" fill="hold"/>
                                        <p:tgtEl>
                                          <p:spTgt spid="8"/>
                                        </p:tgtEl>
                                        <p:attrNameLst>
                                          <p:attrName>ppt_h</p:attrName>
                                        </p:attrNameLst>
                                      </p:cBhvr>
                                      <p:tavLst>
                                        <p:tav tm="0">
                                          <p:val>
                                            <p:fltVal val="0"/>
                                          </p:val>
                                        </p:tav>
                                        <p:tav tm="100000">
                                          <p:val>
                                            <p:strVal val="#ppt_h"/>
                                          </p:val>
                                        </p:tav>
                                      </p:tavLst>
                                    </p:anim>
                                    <p:animEffect transition="in" filter="fade">
                                      <p:cBhvr>
                                        <p:cTn id="7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2" grpId="0" animBg="1"/>
      <p:bldP spid="12" grpId="1" animBg="1"/>
      <p:bldP spid="17" grpId="0" animBg="1"/>
      <p:bldP spid="13" grpId="0" animBg="1"/>
      <p:bldP spid="13"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A3CF50CE-1C44-4942-9848-FAA86AD9E2B7}"/>
              </a:ext>
            </a:extLst>
          </p:cNvPr>
          <p:cNvSpPr>
            <a:spLocks noGrp="1" noChangeArrowheads="1"/>
          </p:cNvSpPr>
          <p:nvPr>
            <p:ph type="body" sz="half" idx="1"/>
          </p:nvPr>
        </p:nvSpPr>
        <p:spPr>
          <a:xfrm>
            <a:off x="381000" y="1084263"/>
            <a:ext cx="8458200"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spcBef>
                <a:spcPct val="0"/>
              </a:spcBef>
              <a:buFontTx/>
              <a:buNone/>
              <a:defRPr/>
            </a:pPr>
            <a:endParaRPr lang="en-US" altLang="en-US" sz="1400" dirty="0">
              <a:solidFill>
                <a:schemeClr val="tx1"/>
              </a:solidFill>
            </a:endParaRPr>
          </a:p>
          <a:p>
            <a:pPr>
              <a:spcBef>
                <a:spcPct val="0"/>
              </a:spcBef>
              <a:buFont typeface="Wingdings" panose="05000000000000000000" pitchFamily="2" charset="2"/>
              <a:buChar char="Ø"/>
              <a:defRPr/>
            </a:pPr>
            <a:r>
              <a:rPr lang="en-US" altLang="en-US" dirty="0">
                <a:solidFill>
                  <a:schemeClr val="tx1"/>
                </a:solidFill>
              </a:rPr>
              <a:t>Is installed instrumentation adequate?</a:t>
            </a:r>
          </a:p>
          <a:p>
            <a:pPr lvl="2">
              <a:spcBef>
                <a:spcPct val="0"/>
              </a:spcBef>
              <a:buFont typeface="Wingdings" panose="05000000000000000000" pitchFamily="2" charset="2"/>
              <a:buChar char="§"/>
              <a:defRPr/>
            </a:pPr>
            <a:r>
              <a:rPr lang="en-US" altLang="en-US" dirty="0">
                <a:solidFill>
                  <a:schemeClr val="tx1"/>
                </a:solidFill>
              </a:rPr>
              <a:t>Sufficiency</a:t>
            </a:r>
          </a:p>
          <a:p>
            <a:pPr lvl="2">
              <a:spcBef>
                <a:spcPct val="0"/>
              </a:spcBef>
              <a:buFont typeface="Wingdings" panose="05000000000000000000" pitchFamily="2" charset="2"/>
              <a:buChar char="§"/>
              <a:defRPr/>
            </a:pPr>
            <a:r>
              <a:rPr lang="en-US" altLang="en-US" dirty="0">
                <a:solidFill>
                  <a:schemeClr val="tx1"/>
                </a:solidFill>
              </a:rPr>
              <a:t>Validity</a:t>
            </a:r>
          </a:p>
          <a:p>
            <a:pPr lvl="2">
              <a:spcBef>
                <a:spcPct val="0"/>
              </a:spcBef>
              <a:buFont typeface="Wingdings" panose="05000000000000000000" pitchFamily="2" charset="2"/>
              <a:buChar char="§"/>
              <a:defRPr/>
            </a:pPr>
            <a:r>
              <a:rPr lang="en-US" altLang="en-US" dirty="0">
                <a:solidFill>
                  <a:schemeClr val="tx1"/>
                </a:solidFill>
              </a:rPr>
              <a:t>Reliability</a:t>
            </a:r>
          </a:p>
          <a:p>
            <a:pPr>
              <a:buFont typeface="Wingdings" panose="05000000000000000000" pitchFamily="2" charset="2"/>
              <a:buChar char="Ø"/>
              <a:defRPr/>
            </a:pPr>
            <a:r>
              <a:rPr lang="en-US" dirty="0">
                <a:solidFill>
                  <a:schemeClr val="tx1"/>
                </a:solidFill>
              </a:rPr>
              <a:t>Is the instrumentation reading correctly? Some methods to verify:</a:t>
            </a:r>
          </a:p>
          <a:p>
            <a:pPr lvl="2">
              <a:buFont typeface="Wingdings" panose="05000000000000000000" pitchFamily="2" charset="2"/>
              <a:buChar char="§"/>
              <a:defRPr/>
            </a:pPr>
            <a:r>
              <a:rPr lang="en-US" dirty="0">
                <a:solidFill>
                  <a:schemeClr val="tx2"/>
                </a:solidFill>
              </a:rPr>
              <a:t>Cross calibration</a:t>
            </a:r>
          </a:p>
          <a:p>
            <a:pPr lvl="2">
              <a:buFont typeface="Wingdings" panose="05000000000000000000" pitchFamily="2" charset="2"/>
              <a:buChar char="§"/>
              <a:defRPr/>
            </a:pPr>
            <a:r>
              <a:rPr lang="en-US" dirty="0">
                <a:solidFill>
                  <a:schemeClr val="tx2"/>
                </a:solidFill>
              </a:rPr>
              <a:t>Demonstrate through proper operation of system</a:t>
            </a:r>
          </a:p>
          <a:p>
            <a:pPr lvl="2">
              <a:buFont typeface="Wingdings" panose="05000000000000000000" pitchFamily="2" charset="2"/>
              <a:buChar char="§"/>
              <a:defRPr/>
            </a:pPr>
            <a:r>
              <a:rPr lang="en-US" dirty="0">
                <a:solidFill>
                  <a:schemeClr val="tx2"/>
                </a:solidFill>
              </a:rPr>
              <a:t>Ca</a:t>
            </a:r>
            <a:r>
              <a:rPr lang="en-US" dirty="0">
                <a:solidFill>
                  <a:schemeClr val="tx1"/>
                </a:solidFill>
              </a:rPr>
              <a:t>librating controlling instruments on a regular basis and holding certificate on file (For example: a 3 year maximum interval is mandatory for ISO 9001)</a:t>
            </a:r>
          </a:p>
          <a:p>
            <a:pPr lvl="2">
              <a:buFont typeface="Wingdings" panose="05000000000000000000" pitchFamily="2" charset="2"/>
              <a:buChar char="§"/>
              <a:defRPr/>
            </a:pPr>
            <a:endParaRPr lang="en-US" altLang="en-US" dirty="0">
              <a:solidFill>
                <a:schemeClr val="tx1"/>
              </a:solidFill>
            </a:endParaRPr>
          </a:p>
          <a:p>
            <a:pPr lvl="2">
              <a:spcBef>
                <a:spcPct val="0"/>
              </a:spcBef>
              <a:buFont typeface="Wingdings" panose="05000000000000000000" pitchFamily="2" charset="2"/>
              <a:buChar char="§"/>
              <a:defRPr/>
            </a:pPr>
            <a:endParaRPr lang="en-US" dirty="0"/>
          </a:p>
        </p:txBody>
      </p:sp>
      <p:sp>
        <p:nvSpPr>
          <p:cNvPr id="10" name="Rectangle 3">
            <a:extLst>
              <a:ext uri="{FF2B5EF4-FFF2-40B4-BE49-F238E27FC236}">
                <a16:creationId xmlns:a16="http://schemas.microsoft.com/office/drawing/2014/main" id="{6FA65E3B-2CB8-4365-9152-09D2D3A94A9F}"/>
              </a:ext>
            </a:extLst>
          </p:cNvPr>
          <p:cNvSpPr txBox="1">
            <a:spLocks noChangeArrowheads="1"/>
          </p:cNvSpPr>
          <p:nvPr/>
        </p:nvSpPr>
        <p:spPr bwMode="auto">
          <a:xfrm>
            <a:off x="0" y="0"/>
            <a:ext cx="9144000" cy="9144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Operation Techniques:</a:t>
            </a:r>
            <a:br>
              <a:rPr lang="en-US" altLang="en-US" sz="3200" kern="0" dirty="0">
                <a:solidFill>
                  <a:schemeClr val="bg1"/>
                </a:solidFill>
              </a:rPr>
            </a:br>
            <a:endParaRPr lang="en-US" altLang="en-US" sz="2800" kern="0" dirty="0">
              <a:solidFill>
                <a:schemeClr val="bg1"/>
              </a:solidFill>
            </a:endParaRPr>
          </a:p>
        </p:txBody>
      </p:sp>
      <p:sp>
        <p:nvSpPr>
          <p:cNvPr id="9" name="Rectangle 3"/>
          <p:cNvSpPr>
            <a:spLocks noGrp="1" noChangeArrowheads="1"/>
          </p:cNvSpPr>
          <p:nvPr>
            <p:ph type="title"/>
          </p:nvPr>
        </p:nvSpPr>
        <p:spPr>
          <a:xfrm>
            <a:off x="0" y="457200"/>
            <a:ext cx="9144000" cy="457200"/>
          </a:xfrm>
          <a:solidFill>
            <a:srgbClr val="0066FF"/>
          </a:solidFill>
        </p:spPr>
        <p:txBody>
          <a:bodyPr/>
          <a:lstStyle/>
          <a:p>
            <a:pPr eaLnBrk="1" hangingPunct="1"/>
            <a:r>
              <a:rPr lang="en-US" altLang="en-US" sz="2800">
                <a:solidFill>
                  <a:schemeClr val="bg1"/>
                </a:solidFill>
              </a:rPr>
              <a:t>Monitoring with Installed Instrumentation</a:t>
            </a:r>
          </a:p>
        </p:txBody>
      </p:sp>
      <p:sp>
        <p:nvSpPr>
          <p:cNvPr id="2" name="Right Brace 1"/>
          <p:cNvSpPr>
            <a:spLocks/>
          </p:cNvSpPr>
          <p:nvPr/>
        </p:nvSpPr>
        <p:spPr bwMode="auto">
          <a:xfrm>
            <a:off x="3352800" y="1676400"/>
            <a:ext cx="379413" cy="1219200"/>
          </a:xfrm>
          <a:prstGeom prst="rightBrace">
            <a:avLst>
              <a:gd name="adj1" fmla="val 8331"/>
              <a:gd name="adj2" fmla="val 50000"/>
            </a:avLst>
          </a:prstGeom>
          <a:solidFill>
            <a:schemeClr val="accent1"/>
          </a:solidFill>
          <a:ln w="25400" algn="ctr">
            <a:solidFill>
              <a:srgbClr val="FF0000"/>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7" name="Rectangle 6"/>
          <p:cNvSpPr>
            <a:spLocks noChangeArrowheads="1"/>
          </p:cNvSpPr>
          <p:nvPr/>
        </p:nvSpPr>
        <p:spPr bwMode="auto">
          <a:xfrm>
            <a:off x="3732213" y="1828800"/>
            <a:ext cx="4332287" cy="914400"/>
          </a:xfrm>
          <a:prstGeom prst="rect">
            <a:avLst/>
          </a:prstGeom>
          <a:solidFill>
            <a:schemeClr val="bg1"/>
          </a:solidFill>
          <a:ln w="19050"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a:solidFill>
                  <a:srgbClr val="FF0000"/>
                </a:solidFill>
              </a:rPr>
              <a:t>Are the true operating conditions being displayed?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fade">
                                      <p:cBhvr>
                                        <p:cTn id="12" dur="500"/>
                                        <p:tgtEl>
                                          <p:spTgt spid="717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animEffect transition="in" filter="fade">
                                      <p:cBhvr>
                                        <p:cTn id="15" dur="500"/>
                                        <p:tgtEl>
                                          <p:spTgt spid="717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xEl>
                                              <p:pRg st="3" end="3"/>
                                            </p:txEl>
                                          </p:spTgt>
                                        </p:tgtEl>
                                        <p:attrNameLst>
                                          <p:attrName>style.visibility</p:attrName>
                                        </p:attrNameLst>
                                      </p:cBhvr>
                                      <p:to>
                                        <p:strVal val="visible"/>
                                      </p:to>
                                    </p:set>
                                    <p:animEffect transition="in" filter="fade">
                                      <p:cBhvr>
                                        <p:cTn id="18" dur="500"/>
                                        <p:tgtEl>
                                          <p:spTgt spid="717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72">
                                            <p:txEl>
                                              <p:pRg st="4" end="4"/>
                                            </p:txEl>
                                          </p:spTgt>
                                        </p:tgtEl>
                                        <p:attrNameLst>
                                          <p:attrName>style.visibility</p:attrName>
                                        </p:attrNameLst>
                                      </p:cBhvr>
                                      <p:to>
                                        <p:strVal val="visible"/>
                                      </p:to>
                                    </p:set>
                                    <p:animEffect transition="in" filter="fade">
                                      <p:cBhvr>
                                        <p:cTn id="21" dur="500"/>
                                        <p:tgtEl>
                                          <p:spTgt spid="717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172">
                                            <p:txEl>
                                              <p:pRg st="5" end="5"/>
                                            </p:txEl>
                                          </p:spTgt>
                                        </p:tgtEl>
                                        <p:attrNameLst>
                                          <p:attrName>style.visibility</p:attrName>
                                        </p:attrNameLst>
                                      </p:cBhvr>
                                      <p:to>
                                        <p:strVal val="visible"/>
                                      </p:to>
                                    </p:set>
                                    <p:animEffect transition="in" filter="fade">
                                      <p:cBhvr>
                                        <p:cTn id="24" dur="500"/>
                                        <p:tgtEl>
                                          <p:spTgt spid="717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172">
                                            <p:txEl>
                                              <p:pRg st="6" end="6"/>
                                            </p:txEl>
                                          </p:spTgt>
                                        </p:tgtEl>
                                        <p:attrNameLst>
                                          <p:attrName>style.visibility</p:attrName>
                                        </p:attrNameLst>
                                      </p:cBhvr>
                                      <p:to>
                                        <p:strVal val="visible"/>
                                      </p:to>
                                    </p:set>
                                    <p:animEffect transition="in" filter="fade">
                                      <p:cBhvr>
                                        <p:cTn id="27" dur="500"/>
                                        <p:tgtEl>
                                          <p:spTgt spid="7172">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172">
                                            <p:txEl>
                                              <p:pRg st="7" end="7"/>
                                            </p:txEl>
                                          </p:spTgt>
                                        </p:tgtEl>
                                        <p:attrNameLst>
                                          <p:attrName>style.visibility</p:attrName>
                                        </p:attrNameLst>
                                      </p:cBhvr>
                                      <p:to>
                                        <p:strVal val="visible"/>
                                      </p:to>
                                    </p:set>
                                    <p:animEffect transition="in" filter="fade">
                                      <p:cBhvr>
                                        <p:cTn id="30" dur="500"/>
                                        <p:tgtEl>
                                          <p:spTgt spid="7172">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172">
                                            <p:txEl>
                                              <p:pRg st="8" end="8"/>
                                            </p:txEl>
                                          </p:spTgt>
                                        </p:tgtEl>
                                        <p:attrNameLst>
                                          <p:attrName>style.visibility</p:attrName>
                                        </p:attrNameLst>
                                      </p:cBhvr>
                                      <p:to>
                                        <p:strVal val="visible"/>
                                      </p:to>
                                    </p:set>
                                    <p:animEffect transition="in" filter="fade">
                                      <p:cBhvr>
                                        <p:cTn id="33" dur="500"/>
                                        <p:tgtEl>
                                          <p:spTgt spid="7172">
                                            <p:txEl>
                                              <p:pRg st="8" end="8"/>
                                            </p:txEl>
                                          </p:spTgt>
                                        </p:tgtEl>
                                      </p:cBhvr>
                                    </p:animEffect>
                                  </p:childTnLst>
                                </p:cTn>
                              </p:par>
                            </p:childTnLst>
                          </p:cTn>
                        </p:par>
                        <p:par>
                          <p:cTn id="34" fill="hold" nodeType="afterGroup">
                            <p:stCondLst>
                              <p:cond delay="500"/>
                            </p:stCondLst>
                            <p:childTnLst>
                              <p:par>
                                <p:cTn id="35" presetID="10" presetClass="entr" presetSubtype="0" fill="hold" grpId="0" nodeType="afterEffect">
                                  <p:stCondLst>
                                    <p:cond delay="19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190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41888"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0" y="0"/>
            <a:ext cx="9144000" cy="1028700"/>
          </a:xfrm>
          <a:solidFill>
            <a:srgbClr val="0066FF"/>
          </a:solidFill>
        </p:spPr>
        <p:txBody>
          <a:bodyPr/>
          <a:lstStyle/>
          <a:p>
            <a:pPr eaLnBrk="1" hangingPunct="1"/>
            <a:r>
              <a:rPr lang="en-US" altLang="en-US" sz="3200">
                <a:solidFill>
                  <a:schemeClr val="bg1"/>
                </a:solidFill>
              </a:rPr>
              <a:t>Safe Operation Techniques:</a:t>
            </a:r>
            <a:br>
              <a:rPr lang="en-US" altLang="en-US" sz="3200">
                <a:solidFill>
                  <a:schemeClr val="bg1"/>
                </a:solidFill>
              </a:rPr>
            </a:br>
            <a:endParaRPr lang="en-US" altLang="en-US" sz="2800">
              <a:solidFill>
                <a:schemeClr val="bg1"/>
              </a:solidFill>
            </a:endParaRPr>
          </a:p>
        </p:txBody>
      </p:sp>
      <p:sp>
        <p:nvSpPr>
          <p:cNvPr id="18437" name="Vertical Scroll 1"/>
          <p:cNvSpPr>
            <a:spLocks noChangeArrowheads="1"/>
          </p:cNvSpPr>
          <p:nvPr/>
        </p:nvSpPr>
        <p:spPr bwMode="auto">
          <a:xfrm>
            <a:off x="5029200" y="1104900"/>
            <a:ext cx="4114800" cy="5181600"/>
          </a:xfrm>
          <a:prstGeom prst="verticalScroll">
            <a:avLst>
              <a:gd name="adj" fmla="val 8838"/>
            </a:avLst>
          </a:prstGeom>
          <a:solidFill>
            <a:srgbClr val="FFC000"/>
          </a:solidFill>
          <a:ln w="38100" algn="ctr">
            <a:solidFill>
              <a:schemeClr val="tx1"/>
            </a:solidFill>
            <a:round/>
            <a:headEnd/>
            <a:tailEnd/>
          </a:ln>
        </p:spPr>
        <p:txBody>
          <a:bodyPr lIns="18288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sz="2000">
              <a:solidFill>
                <a:schemeClr val="tx1"/>
              </a:solidFill>
              <a:latin typeface="Cooper Black" panose="0208090404030B020404" pitchFamily="18" charset="0"/>
            </a:endParaRPr>
          </a:p>
          <a:p>
            <a:pPr algn="ctr">
              <a:spcBef>
                <a:spcPct val="0"/>
              </a:spcBef>
              <a:buFontTx/>
              <a:buNone/>
            </a:pPr>
            <a:r>
              <a:rPr lang="en-US" altLang="en-US">
                <a:solidFill>
                  <a:schemeClr val="tx1"/>
                </a:solidFill>
                <a:latin typeface="Franklin Gothic Heavy" panose="020B0903020102020204" pitchFamily="34" charset="0"/>
              </a:rPr>
              <a:t>Design Authority defines operational requirements for new systems</a:t>
            </a:r>
          </a:p>
          <a:p>
            <a:pPr algn="ctr">
              <a:spcBef>
                <a:spcPct val="0"/>
              </a:spcBef>
              <a:buFontTx/>
              <a:buNone/>
            </a:pPr>
            <a:endParaRPr lang="en-US" altLang="en-US">
              <a:solidFill>
                <a:schemeClr val="tx1"/>
              </a:solidFill>
              <a:latin typeface="Franklin Gothic Heavy" panose="020B0903020102020204" pitchFamily="34" charset="0"/>
            </a:endParaRPr>
          </a:p>
          <a:p>
            <a:pPr algn="ctr">
              <a:spcBef>
                <a:spcPct val="0"/>
              </a:spcBef>
              <a:buFontTx/>
              <a:buNone/>
            </a:pPr>
            <a:r>
              <a:rPr lang="en-US" altLang="en-US">
                <a:solidFill>
                  <a:schemeClr val="tx1"/>
                </a:solidFill>
                <a:latin typeface="Franklin Gothic Heavy" panose="020B0903020102020204" pitchFamily="34" charset="0"/>
              </a:rPr>
              <a:t>System Owner develops operating instructions for new and existing systems</a:t>
            </a:r>
          </a:p>
        </p:txBody>
      </p:sp>
      <p:sp>
        <p:nvSpPr>
          <p:cNvPr id="6" name="Rectangle 3">
            <a:extLst>
              <a:ext uri="{FF2B5EF4-FFF2-40B4-BE49-F238E27FC236}">
                <a16:creationId xmlns:a16="http://schemas.microsoft.com/office/drawing/2014/main" id="{C6A827DF-AAB5-4E77-AB1B-5B21954D27F8}"/>
              </a:ext>
            </a:extLst>
          </p:cNvPr>
          <p:cNvSpPr txBox="1">
            <a:spLocks noChangeArrowheads="1"/>
          </p:cNvSpPr>
          <p:nvPr/>
        </p:nvSpPr>
        <p:spPr bwMode="auto">
          <a:xfrm>
            <a:off x="0" y="514350"/>
            <a:ext cx="9144000" cy="5143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2800" kern="0" dirty="0">
                <a:solidFill>
                  <a:schemeClr val="bg1"/>
                </a:solidFill>
              </a:rPr>
              <a:t>Develop Operating Instructions</a:t>
            </a:r>
          </a:p>
        </p:txBody>
      </p:sp>
      <p:sp>
        <p:nvSpPr>
          <p:cNvPr id="7172" name="Rectangle 4">
            <a:extLst>
              <a:ext uri="{FF2B5EF4-FFF2-40B4-BE49-F238E27FC236}">
                <a16:creationId xmlns:a16="http://schemas.microsoft.com/office/drawing/2014/main" id="{FB20FBEC-22A9-4E47-ACAF-F7EEB9F38257}"/>
              </a:ext>
            </a:extLst>
          </p:cNvPr>
          <p:cNvSpPr>
            <a:spLocks noGrp="1" noChangeArrowheads="1"/>
          </p:cNvSpPr>
          <p:nvPr>
            <p:ph type="body" sz="half" idx="1"/>
          </p:nvPr>
        </p:nvSpPr>
        <p:spPr>
          <a:xfrm>
            <a:off x="152400" y="1084263"/>
            <a:ext cx="5011738"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spcBef>
                <a:spcPct val="0"/>
              </a:spcBef>
              <a:buFont typeface="Wingdings" panose="05000000000000000000" pitchFamily="2" charset="2"/>
              <a:buChar char="Ø"/>
              <a:defRPr/>
            </a:pPr>
            <a:r>
              <a:rPr lang="en-US" dirty="0">
                <a:solidFill>
                  <a:schemeClr val="tx1"/>
                </a:solidFill>
              </a:rPr>
              <a:t>Start-up and shutdown procedures</a:t>
            </a:r>
          </a:p>
          <a:p>
            <a:pPr>
              <a:spcBef>
                <a:spcPct val="0"/>
              </a:spcBef>
              <a:buFont typeface="Wingdings" panose="05000000000000000000" pitchFamily="2" charset="2"/>
              <a:buChar char="Ø"/>
              <a:defRPr/>
            </a:pPr>
            <a:endParaRPr lang="en-US" sz="800" dirty="0">
              <a:solidFill>
                <a:schemeClr val="tx1"/>
              </a:solidFill>
            </a:endParaRPr>
          </a:p>
          <a:p>
            <a:pPr>
              <a:spcBef>
                <a:spcPct val="0"/>
              </a:spcBef>
              <a:buFont typeface="Wingdings" panose="05000000000000000000" pitchFamily="2" charset="2"/>
              <a:buChar char="Ø"/>
              <a:defRPr/>
            </a:pPr>
            <a:r>
              <a:rPr lang="en-US" dirty="0">
                <a:solidFill>
                  <a:schemeClr val="tx1"/>
                </a:solidFill>
              </a:rPr>
              <a:t>Precautions for standby operation</a:t>
            </a:r>
          </a:p>
          <a:p>
            <a:pPr>
              <a:spcBef>
                <a:spcPct val="0"/>
              </a:spcBef>
              <a:buFont typeface="Wingdings" panose="05000000000000000000" pitchFamily="2" charset="2"/>
              <a:buChar char="Ø"/>
              <a:defRPr/>
            </a:pPr>
            <a:endParaRPr lang="en-US" sz="800" dirty="0">
              <a:solidFill>
                <a:schemeClr val="tx1"/>
              </a:solidFill>
            </a:endParaRPr>
          </a:p>
          <a:p>
            <a:pPr>
              <a:spcBef>
                <a:spcPct val="0"/>
              </a:spcBef>
              <a:buFont typeface="Wingdings" panose="05000000000000000000" pitchFamily="2" charset="2"/>
              <a:buChar char="Ø"/>
              <a:defRPr/>
            </a:pPr>
            <a:r>
              <a:rPr lang="en-US" dirty="0">
                <a:solidFill>
                  <a:schemeClr val="tx1"/>
                </a:solidFill>
              </a:rPr>
              <a:t>Function and effect of controls and protective devices</a:t>
            </a:r>
          </a:p>
          <a:p>
            <a:pPr>
              <a:spcBef>
                <a:spcPct val="0"/>
              </a:spcBef>
              <a:buFont typeface="Wingdings" panose="05000000000000000000" pitchFamily="2" charset="2"/>
              <a:buChar char="Ø"/>
              <a:defRPr/>
            </a:pPr>
            <a:endParaRPr lang="en-US" sz="800" dirty="0">
              <a:solidFill>
                <a:schemeClr val="tx1"/>
              </a:solidFill>
            </a:endParaRPr>
          </a:p>
          <a:p>
            <a:pPr>
              <a:spcBef>
                <a:spcPct val="0"/>
              </a:spcBef>
              <a:buFont typeface="Wingdings" panose="05000000000000000000" pitchFamily="2" charset="2"/>
              <a:buChar char="Ø"/>
              <a:defRPr/>
            </a:pPr>
            <a:r>
              <a:rPr lang="en-US" dirty="0">
                <a:solidFill>
                  <a:schemeClr val="tx1"/>
                </a:solidFill>
              </a:rPr>
              <a:t>Likely fluctuations in normal operation</a:t>
            </a:r>
          </a:p>
          <a:p>
            <a:pPr>
              <a:spcBef>
                <a:spcPct val="0"/>
              </a:spcBef>
              <a:buFont typeface="Wingdings" panose="05000000000000000000" pitchFamily="2" charset="2"/>
              <a:buChar char="Ø"/>
              <a:defRPr/>
            </a:pPr>
            <a:endParaRPr lang="en-US" sz="800" dirty="0">
              <a:solidFill>
                <a:schemeClr val="tx1"/>
              </a:solidFill>
            </a:endParaRPr>
          </a:p>
          <a:p>
            <a:pPr>
              <a:spcBef>
                <a:spcPct val="0"/>
              </a:spcBef>
              <a:buFont typeface="Wingdings" panose="05000000000000000000" pitchFamily="2" charset="2"/>
              <a:buChar char="Ø"/>
              <a:defRPr/>
            </a:pPr>
            <a:r>
              <a:rPr lang="en-US" dirty="0">
                <a:solidFill>
                  <a:schemeClr val="tx1"/>
                </a:solidFill>
              </a:rPr>
              <a:t>Overpressure protection is adequate at all times</a:t>
            </a:r>
          </a:p>
          <a:p>
            <a:pPr>
              <a:spcBef>
                <a:spcPct val="0"/>
              </a:spcBef>
              <a:buFont typeface="Wingdings" panose="05000000000000000000" pitchFamily="2" charset="2"/>
              <a:buChar char="Ø"/>
              <a:defRPr/>
            </a:pPr>
            <a:endParaRPr lang="en-US" sz="800" dirty="0">
              <a:solidFill>
                <a:schemeClr val="tx1"/>
              </a:solidFill>
            </a:endParaRPr>
          </a:p>
          <a:p>
            <a:pPr>
              <a:spcBef>
                <a:spcPct val="0"/>
              </a:spcBef>
              <a:buFont typeface="Wingdings" panose="05000000000000000000" pitchFamily="2" charset="2"/>
              <a:buChar char="Ø"/>
              <a:defRPr/>
            </a:pPr>
            <a:r>
              <a:rPr lang="en-US" dirty="0">
                <a:solidFill>
                  <a:schemeClr val="tx1"/>
                </a:solidFill>
              </a:rPr>
              <a:t>Procedures in the event of an emergency</a:t>
            </a:r>
          </a:p>
          <a:p>
            <a:pPr>
              <a:spcBef>
                <a:spcPct val="0"/>
              </a:spcBef>
              <a:defRPr/>
            </a:pP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0" end="0"/>
                                            </p:txEl>
                                          </p:spTgt>
                                        </p:tgtEl>
                                        <p:attrNameLst>
                                          <p:attrName>style.visibility</p:attrName>
                                        </p:attrNameLst>
                                      </p:cBhvr>
                                      <p:to>
                                        <p:strVal val="visible"/>
                                      </p:to>
                                    </p:set>
                                    <p:animEffect transition="in" filter="fade">
                                      <p:cBhvr>
                                        <p:cTn id="12" dur="500"/>
                                        <p:tgtEl>
                                          <p:spTgt spid="717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animEffect transition="in" filter="fade">
                                      <p:cBhvr>
                                        <p:cTn id="15" dur="500"/>
                                        <p:tgtEl>
                                          <p:spTgt spid="717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xEl>
                                              <p:pRg st="4" end="4"/>
                                            </p:txEl>
                                          </p:spTgt>
                                        </p:tgtEl>
                                        <p:attrNameLst>
                                          <p:attrName>style.visibility</p:attrName>
                                        </p:attrNameLst>
                                      </p:cBhvr>
                                      <p:to>
                                        <p:strVal val="visible"/>
                                      </p:to>
                                    </p:set>
                                    <p:animEffect transition="in" filter="fade">
                                      <p:cBhvr>
                                        <p:cTn id="18" dur="500"/>
                                        <p:tgtEl>
                                          <p:spTgt spid="717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72">
                                            <p:txEl>
                                              <p:pRg st="6" end="6"/>
                                            </p:txEl>
                                          </p:spTgt>
                                        </p:tgtEl>
                                        <p:attrNameLst>
                                          <p:attrName>style.visibility</p:attrName>
                                        </p:attrNameLst>
                                      </p:cBhvr>
                                      <p:to>
                                        <p:strVal val="visible"/>
                                      </p:to>
                                    </p:set>
                                    <p:animEffect transition="in" filter="fade">
                                      <p:cBhvr>
                                        <p:cTn id="21" dur="500"/>
                                        <p:tgtEl>
                                          <p:spTgt spid="7172">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172">
                                            <p:txEl>
                                              <p:pRg st="8" end="8"/>
                                            </p:txEl>
                                          </p:spTgt>
                                        </p:tgtEl>
                                        <p:attrNameLst>
                                          <p:attrName>style.visibility</p:attrName>
                                        </p:attrNameLst>
                                      </p:cBhvr>
                                      <p:to>
                                        <p:strVal val="visible"/>
                                      </p:to>
                                    </p:set>
                                    <p:animEffect transition="in" filter="fade">
                                      <p:cBhvr>
                                        <p:cTn id="24" dur="500"/>
                                        <p:tgtEl>
                                          <p:spTgt spid="7172">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172">
                                            <p:txEl>
                                              <p:pRg st="10" end="10"/>
                                            </p:txEl>
                                          </p:spTgt>
                                        </p:tgtEl>
                                        <p:attrNameLst>
                                          <p:attrName>style.visibility</p:attrName>
                                        </p:attrNameLst>
                                      </p:cBhvr>
                                      <p:to>
                                        <p:strVal val="visible"/>
                                      </p:to>
                                    </p:set>
                                    <p:animEffect transition="in" filter="fade">
                                      <p:cBhvr>
                                        <p:cTn id="27" dur="500"/>
                                        <p:tgtEl>
                                          <p:spTgt spid="7172">
                                            <p:txEl>
                                              <p:pRg st="10" end="1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7"/>
                                        </p:tgtEl>
                                        <p:attrNameLst>
                                          <p:attrName>style.visibility</p:attrName>
                                        </p:attrNameLst>
                                      </p:cBhvr>
                                      <p:to>
                                        <p:strVal val="visible"/>
                                      </p:to>
                                    </p:set>
                                    <p:animEffect transition="in" filter="fade">
                                      <p:cBhvr>
                                        <p:cTn id="32"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41888"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Safe Operation Techniques:</a:t>
            </a:r>
            <a:br>
              <a:rPr lang="en-US" altLang="en-US" sz="3200">
                <a:solidFill>
                  <a:schemeClr val="bg1"/>
                </a:solidFill>
              </a:rPr>
            </a:br>
            <a:r>
              <a:rPr lang="en-US" altLang="en-US" sz="2800">
                <a:solidFill>
                  <a:schemeClr val="bg1"/>
                </a:solidFill>
              </a:rPr>
              <a:t>Develop Operating Instructions</a:t>
            </a:r>
          </a:p>
        </p:txBody>
      </p:sp>
      <p:sp>
        <p:nvSpPr>
          <p:cNvPr id="39940" name="Text Placeholder 1"/>
          <p:cNvSpPr>
            <a:spLocks noGrp="1" noChangeArrowheads="1"/>
          </p:cNvSpPr>
          <p:nvPr>
            <p:ph type="body" sz="half" idx="1"/>
          </p:nvPr>
        </p:nvSpPr>
        <p:spPr/>
        <p:txBody>
          <a:bodyPr/>
          <a:lstStyle/>
          <a:p>
            <a:endParaRPr lang="en-US" altLang="en-US"/>
          </a:p>
        </p:txBody>
      </p:sp>
      <p:sp>
        <p:nvSpPr>
          <p:cNvPr id="5" name="Rectangle 4">
            <a:extLst>
              <a:ext uri="{FF2B5EF4-FFF2-40B4-BE49-F238E27FC236}">
                <a16:creationId xmlns:a16="http://schemas.microsoft.com/office/drawing/2014/main" id="{851C302D-4040-40B8-AC9B-3AD7C009AFA6}"/>
              </a:ext>
            </a:extLst>
          </p:cNvPr>
          <p:cNvSpPr txBox="1">
            <a:spLocks noChangeArrowheads="1"/>
          </p:cNvSpPr>
          <p:nvPr/>
        </p:nvSpPr>
        <p:spPr bwMode="auto">
          <a:xfrm>
            <a:off x="304800" y="1054100"/>
            <a:ext cx="5011738" cy="5070475"/>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nchor="ct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marL="0" indent="0" algn="ctr">
              <a:buFontTx/>
              <a:buNone/>
              <a:defRPr/>
            </a:pPr>
            <a:r>
              <a:rPr lang="en-US" sz="3200" b="1" dirty="0"/>
              <a:t>Operating procedures shall be developed to the extent deemed necessary for the safe and reliable operation of the system.</a:t>
            </a:r>
          </a:p>
          <a:p>
            <a:pPr>
              <a:defRPr/>
            </a:pPr>
            <a:endParaRPr 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COURSE OVERVIEW</a:t>
            </a:r>
          </a:p>
        </p:txBody>
      </p:sp>
      <p:sp>
        <p:nvSpPr>
          <p:cNvPr id="7172" name="Rectangle 4">
            <a:extLst>
              <a:ext uri="{FF2B5EF4-FFF2-40B4-BE49-F238E27FC236}">
                <a16:creationId xmlns:a16="http://schemas.microsoft.com/office/drawing/2014/main" id="{4B45CF9E-B2F7-466A-B0A4-D4A1BCE4C28C}"/>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algn="ctr" eaLnBrk="1" hangingPunct="1">
              <a:lnSpc>
                <a:spcPct val="90000"/>
              </a:lnSpc>
              <a:buFontTx/>
              <a:buNone/>
              <a:defRPr/>
            </a:pPr>
            <a:endParaRPr lang="en-US" sz="1200" dirty="0"/>
          </a:p>
          <a:p>
            <a:pPr algn="ctr" eaLnBrk="1" hangingPunct="1">
              <a:lnSpc>
                <a:spcPct val="90000"/>
              </a:lnSpc>
              <a:buFontTx/>
              <a:buNone/>
              <a:defRPr/>
            </a:pPr>
            <a:r>
              <a:rPr lang="en-US" sz="3200" dirty="0"/>
              <a:t>Introduction: </a:t>
            </a:r>
            <a:r>
              <a:rPr lang="en-US" sz="3200" dirty="0">
                <a:solidFill>
                  <a:schemeClr val="bg2"/>
                </a:solidFill>
              </a:rPr>
              <a:t>Why Are We Here?</a:t>
            </a:r>
          </a:p>
          <a:p>
            <a:pPr algn="ctr" eaLnBrk="1" hangingPunct="1">
              <a:lnSpc>
                <a:spcPct val="90000"/>
              </a:lnSpc>
              <a:buFontTx/>
              <a:buNone/>
              <a:defRPr/>
            </a:pPr>
            <a:r>
              <a:rPr lang="en-US" sz="3200" dirty="0"/>
              <a:t>“Anatomy of a Disaster”</a:t>
            </a:r>
          </a:p>
          <a:p>
            <a:pPr algn="ctr" eaLnBrk="1" hangingPunct="1">
              <a:lnSpc>
                <a:spcPct val="90000"/>
              </a:lnSpc>
              <a:buFontTx/>
              <a:buNone/>
              <a:defRPr/>
            </a:pPr>
            <a:r>
              <a:rPr lang="en-US" sz="3200" dirty="0"/>
              <a:t>Safe Operation Techniques</a:t>
            </a:r>
          </a:p>
          <a:p>
            <a:pPr algn="ctr" eaLnBrk="1" hangingPunct="1">
              <a:lnSpc>
                <a:spcPct val="90000"/>
              </a:lnSpc>
              <a:buFontTx/>
              <a:buNone/>
              <a:defRPr/>
            </a:pPr>
            <a:r>
              <a:rPr lang="en-US" sz="3200" dirty="0"/>
              <a:t>Maintenance or Repair?</a:t>
            </a:r>
          </a:p>
          <a:p>
            <a:pPr algn="ctr" eaLnBrk="1" hangingPunct="1">
              <a:lnSpc>
                <a:spcPct val="90000"/>
              </a:lnSpc>
              <a:buFontTx/>
              <a:buNone/>
              <a:defRPr/>
            </a:pPr>
            <a:r>
              <a:rPr lang="en-US" sz="3200" dirty="0"/>
              <a:t>Safe Maintenance Techniques</a:t>
            </a:r>
          </a:p>
          <a:p>
            <a:pPr marL="0" indent="0" algn="ctr" eaLnBrk="1" hangingPunct="1">
              <a:lnSpc>
                <a:spcPct val="90000"/>
              </a:lnSpc>
              <a:buFontTx/>
              <a:buNone/>
              <a:defRPr/>
            </a:pPr>
            <a:r>
              <a:rPr lang="en-US" sz="3200" dirty="0"/>
              <a:t>Maintenance Lessons Learned</a:t>
            </a:r>
            <a:endParaRPr lang="en-US" sz="3200" dirty="0">
              <a:solidFill>
                <a:srgbClr val="808080"/>
              </a:solidFill>
            </a:endParaRPr>
          </a:p>
          <a:p>
            <a:pPr marL="0" indent="0" algn="ctr" eaLnBrk="1" hangingPunct="1">
              <a:lnSpc>
                <a:spcPct val="90000"/>
              </a:lnSpc>
              <a:buFontTx/>
              <a:buNone/>
              <a:defRPr/>
            </a:pPr>
            <a:r>
              <a:rPr lang="en-US" sz="3200" dirty="0"/>
              <a:t>In-service Inspection Program</a:t>
            </a:r>
          </a:p>
          <a:p>
            <a:pPr algn="ctr" eaLnBrk="1" hangingPunct="1">
              <a:lnSpc>
                <a:spcPct val="90000"/>
              </a:lnSpc>
              <a:buFontTx/>
              <a:buNone/>
              <a:defRPr/>
            </a:pPr>
            <a:r>
              <a:rPr lang="en-US" sz="3200" dirty="0"/>
              <a:t>Wrap up / Where to Get Help</a:t>
            </a:r>
          </a:p>
          <a:p>
            <a:pPr algn="ctr" eaLnBrk="1" hangingPunct="1">
              <a:lnSpc>
                <a:spcPct val="90000"/>
              </a:lnSpc>
              <a:buFontTx/>
              <a:buNone/>
              <a:defRPr/>
            </a:pPr>
            <a:r>
              <a:rPr lang="en-US" sz="2800" dirty="0"/>
              <a:t>		</a:t>
            </a:r>
          </a:p>
          <a:p>
            <a:pPr algn="ctr" eaLnBrk="1" hangingPunct="1">
              <a:lnSpc>
                <a:spcPct val="90000"/>
              </a:lnSpc>
              <a:buFontTx/>
              <a:buNone/>
              <a:defRPr/>
            </a:pPr>
            <a:endParaRPr lang="en-US" sz="2800" dirty="0"/>
          </a:p>
          <a:p>
            <a:pPr eaLnBrk="1" hangingPunct="1">
              <a:lnSpc>
                <a:spcPct val="90000"/>
              </a:lnSpc>
              <a:defRPr/>
            </a:pP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Safe Operation Techniques:</a:t>
            </a:r>
            <a:br>
              <a:rPr lang="en-US" altLang="en-US" sz="3200">
                <a:solidFill>
                  <a:schemeClr val="bg1"/>
                </a:solidFill>
              </a:rPr>
            </a:br>
            <a:r>
              <a:rPr lang="en-US" altLang="en-US" sz="2800">
                <a:solidFill>
                  <a:schemeClr val="bg1"/>
                </a:solidFill>
              </a:rPr>
              <a:t>Develop Operating Instructions</a:t>
            </a:r>
          </a:p>
        </p:txBody>
      </p:sp>
      <p:sp>
        <p:nvSpPr>
          <p:cNvPr id="41987" name="Rectangle 2"/>
          <p:cNvSpPr>
            <a:spLocks noChangeArrowheads="1"/>
          </p:cNvSpPr>
          <p:nvPr/>
        </p:nvSpPr>
        <p:spPr bwMode="auto">
          <a:xfrm>
            <a:off x="228600" y="1066800"/>
            <a:ext cx="8839200" cy="533400"/>
          </a:xfrm>
          <a:prstGeom prst="rect">
            <a:avLst/>
          </a:prstGeom>
          <a:solidFill>
            <a:schemeClr val="bg1"/>
          </a:solidFill>
          <a:ln w="57150" algn="ctr">
            <a:solidFill>
              <a:srgbClr val="0066FF"/>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a:solidFill>
                  <a:srgbClr val="FF0000"/>
                </a:solidFill>
              </a:rPr>
              <a:t>Example of simple instructions: HD Ice Chilled Water System</a:t>
            </a:r>
          </a:p>
          <a:p>
            <a:pPr algn="ctr">
              <a:spcBef>
                <a:spcPct val="0"/>
              </a:spcBef>
              <a:buFontTx/>
              <a:buNone/>
            </a:pPr>
            <a:endParaRPr lang="en-US" altLang="en-US">
              <a:solidFill>
                <a:srgbClr val="FF0000"/>
              </a:solidFill>
            </a:endParaRPr>
          </a:p>
        </p:txBody>
      </p:sp>
      <p:pic>
        <p:nvPicPr>
          <p:cNvPr id="419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04975"/>
            <a:ext cx="32766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p:cNvPicPr>
            <a:picLocks noChangeAspect="1"/>
          </p:cNvPicPr>
          <p:nvPr/>
        </p:nvPicPr>
        <p:blipFill>
          <a:blip r:embed="rId4">
            <a:extLst>
              <a:ext uri="{28A0092B-C50C-407E-A947-70E740481C1C}">
                <a14:useLocalDpi xmlns:a14="http://schemas.microsoft.com/office/drawing/2010/main" val="0"/>
              </a:ext>
            </a:extLst>
          </a:blip>
          <a:srcRect b="4893"/>
          <a:stretch>
            <a:fillRect/>
          </a:stretch>
        </p:blipFill>
        <p:spPr bwMode="auto">
          <a:xfrm>
            <a:off x="2892425" y="1716088"/>
            <a:ext cx="351155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
          <p:cNvPicPr>
            <a:picLocks noChangeAspect="1"/>
          </p:cNvPicPr>
          <p:nvPr/>
        </p:nvPicPr>
        <p:blipFill>
          <a:blip r:embed="rId5">
            <a:extLst>
              <a:ext uri="{28A0092B-C50C-407E-A947-70E740481C1C}">
                <a14:useLocalDpi xmlns:a14="http://schemas.microsoft.com/office/drawing/2010/main" val="0"/>
              </a:ext>
            </a:extLst>
          </a:blip>
          <a:srcRect t="107" b="7002"/>
          <a:stretch>
            <a:fillRect/>
          </a:stretch>
        </p:blipFill>
        <p:spPr bwMode="auto">
          <a:xfrm>
            <a:off x="31750" y="1733550"/>
            <a:ext cx="354965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91" name="Straight Connector 2"/>
          <p:cNvCxnSpPr>
            <a:cxnSpLocks noChangeShapeType="1"/>
          </p:cNvCxnSpPr>
          <p:nvPr/>
        </p:nvCxnSpPr>
        <p:spPr bwMode="auto">
          <a:xfrm>
            <a:off x="3429000" y="1733550"/>
            <a:ext cx="0" cy="5048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1992" name="Straight Connector 9"/>
          <p:cNvCxnSpPr>
            <a:cxnSpLocks noChangeShapeType="1"/>
          </p:cNvCxnSpPr>
          <p:nvPr/>
        </p:nvCxnSpPr>
        <p:spPr bwMode="auto">
          <a:xfrm>
            <a:off x="6172200" y="1704975"/>
            <a:ext cx="0" cy="50482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a:extLst>
              <a:ext uri="{28A0092B-C50C-407E-A947-70E740481C1C}">
                <a14:useLocalDpi xmlns:a14="http://schemas.microsoft.com/office/drawing/2010/main" val="0"/>
              </a:ext>
            </a:extLst>
          </a:blip>
          <a:srcRect t="-2" b="7253"/>
          <a:stretch>
            <a:fillRect/>
          </a:stretch>
        </p:blipFill>
        <p:spPr bwMode="auto">
          <a:xfrm>
            <a:off x="0" y="762000"/>
            <a:ext cx="91440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4"/>
          <p:cNvSpPr>
            <a:spLocks noChangeArrowheads="1"/>
          </p:cNvSpPr>
          <p:nvPr/>
        </p:nvSpPr>
        <p:spPr bwMode="auto">
          <a:xfrm>
            <a:off x="152400" y="1143000"/>
            <a:ext cx="8763000" cy="457200"/>
          </a:xfrm>
          <a:prstGeom prst="rect">
            <a:avLst/>
          </a:prstGeom>
          <a:solidFill>
            <a:schemeClr val="bg1"/>
          </a:solidFill>
          <a:ln w="57150" algn="ctr">
            <a:solidFill>
              <a:srgbClr val="0066FF"/>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a:solidFill>
                  <a:srgbClr val="FF0000"/>
                </a:solidFill>
              </a:rPr>
              <a:t>Example of detailed instructions: Hall A Cryotarget – 35 pages</a:t>
            </a:r>
          </a:p>
        </p:txBody>
      </p:sp>
      <p:sp>
        <p:nvSpPr>
          <p:cNvPr id="44036"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Safe Operation Techniques:</a:t>
            </a:r>
            <a:br>
              <a:rPr lang="en-US" altLang="en-US" sz="3200">
                <a:solidFill>
                  <a:schemeClr val="bg1"/>
                </a:solidFill>
              </a:rPr>
            </a:br>
            <a:r>
              <a:rPr lang="en-US" altLang="en-US" sz="2800">
                <a:solidFill>
                  <a:schemeClr val="bg1"/>
                </a:solidFill>
              </a:rPr>
              <a:t>Develop Operating Instructions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8600"/>
            <a:ext cx="5651500" cy="65182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41888"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F5485F84-9671-4DE6-A4AD-828B78468CE6}"/>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Operation Techniques:</a:t>
            </a:r>
            <a:br>
              <a:rPr lang="en-US" altLang="en-US" sz="3200" kern="0" dirty="0">
                <a:solidFill>
                  <a:schemeClr val="bg1"/>
                </a:solidFill>
              </a:rPr>
            </a:br>
            <a:endParaRPr lang="en-US" altLang="en-US" sz="2800" kern="0" dirty="0">
              <a:solidFill>
                <a:schemeClr val="bg1"/>
              </a:solidFill>
            </a:endParaRPr>
          </a:p>
        </p:txBody>
      </p:sp>
      <p:sp>
        <p:nvSpPr>
          <p:cNvPr id="32771" name="Rectangle 3"/>
          <p:cNvSpPr>
            <a:spLocks noGrp="1" noChangeArrowheads="1"/>
          </p:cNvSpPr>
          <p:nvPr>
            <p:ph type="title"/>
          </p:nvPr>
        </p:nvSpPr>
        <p:spPr>
          <a:xfrm>
            <a:off x="0" y="533400"/>
            <a:ext cx="9144000" cy="457200"/>
          </a:xfrm>
          <a:solidFill>
            <a:srgbClr val="0066FF"/>
          </a:solidFill>
        </p:spPr>
        <p:txBody>
          <a:bodyPr/>
          <a:lstStyle/>
          <a:p>
            <a:pPr eaLnBrk="1" hangingPunct="1"/>
            <a:r>
              <a:rPr lang="en-US" altLang="en-US" sz="2800">
                <a:solidFill>
                  <a:schemeClr val="bg1"/>
                </a:solidFill>
              </a:rPr>
              <a:t>Check for Leaks, Degradation, Corrosion, Blockages</a:t>
            </a:r>
          </a:p>
        </p:txBody>
      </p:sp>
      <p:sp>
        <p:nvSpPr>
          <p:cNvPr id="7172" name="Rectangle 4">
            <a:extLst>
              <a:ext uri="{FF2B5EF4-FFF2-40B4-BE49-F238E27FC236}">
                <a16:creationId xmlns:a16="http://schemas.microsoft.com/office/drawing/2014/main" id="{29C6E71C-6188-4446-B0BA-9D77558B7A5D}"/>
              </a:ext>
            </a:extLst>
          </p:cNvPr>
          <p:cNvSpPr>
            <a:spLocks noGrp="1" noChangeArrowheads="1"/>
          </p:cNvSpPr>
          <p:nvPr>
            <p:ph type="body" sz="half" idx="1"/>
          </p:nvPr>
        </p:nvSpPr>
        <p:spPr>
          <a:xfrm>
            <a:off x="152400" y="1084263"/>
            <a:ext cx="5029200"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lIns="365760" rIns="182880"/>
          <a:lstStyle/>
          <a:p>
            <a:pPr>
              <a:spcBef>
                <a:spcPct val="0"/>
              </a:spcBef>
              <a:buFontTx/>
              <a:buNone/>
              <a:defRPr/>
            </a:pPr>
            <a:endParaRPr lang="en-US" altLang="en-US" sz="1000" dirty="0">
              <a:solidFill>
                <a:schemeClr val="tx1"/>
              </a:solidFill>
            </a:endParaRPr>
          </a:p>
          <a:p>
            <a:pPr>
              <a:spcBef>
                <a:spcPct val="0"/>
              </a:spcBef>
              <a:buFontTx/>
              <a:buNone/>
              <a:defRPr/>
            </a:pPr>
            <a:endParaRPr lang="en-US" sz="800" dirty="0">
              <a:solidFill>
                <a:schemeClr val="tx1"/>
              </a:solidFill>
            </a:endParaRPr>
          </a:p>
          <a:p>
            <a:pPr>
              <a:spcBef>
                <a:spcPct val="0"/>
              </a:spcBef>
              <a:buFont typeface="Wingdings" panose="05000000000000000000" pitchFamily="2" charset="2"/>
              <a:buChar char="Ø"/>
              <a:defRPr/>
            </a:pPr>
            <a:r>
              <a:rPr lang="en-US" dirty="0">
                <a:solidFill>
                  <a:schemeClr val="tx1"/>
                </a:solidFill>
              </a:rPr>
              <a:t>Regularly check for tell-tale signs of problems and address them as soon as possible.</a:t>
            </a:r>
          </a:p>
          <a:p>
            <a:pPr>
              <a:spcBef>
                <a:spcPct val="0"/>
              </a:spcBef>
              <a:buFont typeface="Wingdings" panose="05000000000000000000" pitchFamily="2" charset="2"/>
              <a:buChar char="Ø"/>
              <a:defRPr/>
            </a:pPr>
            <a:endParaRPr lang="en-US" sz="1100" dirty="0">
              <a:solidFill>
                <a:schemeClr val="tx1"/>
              </a:solidFill>
            </a:endParaRPr>
          </a:p>
          <a:p>
            <a:pPr>
              <a:spcBef>
                <a:spcPct val="0"/>
              </a:spcBef>
              <a:buFont typeface="Wingdings" panose="05000000000000000000" pitchFamily="2" charset="2"/>
              <a:buChar char="Ø"/>
              <a:defRPr/>
            </a:pPr>
            <a:r>
              <a:rPr lang="en-US" dirty="0">
                <a:solidFill>
                  <a:schemeClr val="tx1"/>
                </a:solidFill>
              </a:rPr>
              <a:t>What is “regularly”? </a:t>
            </a:r>
          </a:p>
          <a:p>
            <a:pPr>
              <a:spcBef>
                <a:spcPct val="0"/>
              </a:spcBef>
              <a:buFont typeface="Wingdings" panose="05000000000000000000" pitchFamily="2" charset="2"/>
              <a:buChar char="Ø"/>
              <a:defRPr/>
            </a:pPr>
            <a:endParaRPr lang="en-US" dirty="0">
              <a:solidFill>
                <a:schemeClr val="tx1"/>
              </a:solidFill>
            </a:endParaRPr>
          </a:p>
          <a:p>
            <a:pPr>
              <a:spcBef>
                <a:spcPct val="0"/>
              </a:spcBef>
              <a:buFont typeface="Wingdings" panose="05000000000000000000" pitchFamily="2" charset="2"/>
              <a:buChar char="Ø"/>
              <a:defRPr/>
            </a:pPr>
            <a:endParaRPr lang="en-US" dirty="0">
              <a:solidFill>
                <a:schemeClr val="tx1"/>
              </a:solidFill>
            </a:endParaRPr>
          </a:p>
          <a:p>
            <a:pPr>
              <a:spcBef>
                <a:spcPct val="0"/>
              </a:spcBef>
              <a:buFont typeface="Wingdings" panose="05000000000000000000" pitchFamily="2" charset="2"/>
              <a:buChar char="Ø"/>
              <a:defRPr/>
            </a:pPr>
            <a:endParaRPr lang="en-US" dirty="0">
              <a:solidFill>
                <a:schemeClr val="tx1"/>
              </a:solidFill>
            </a:endParaRPr>
          </a:p>
          <a:p>
            <a:pPr>
              <a:spcBef>
                <a:spcPct val="0"/>
              </a:spcBef>
              <a:buFont typeface="Wingdings" panose="05000000000000000000" pitchFamily="2" charset="2"/>
              <a:buChar char="Ø"/>
              <a:defRPr/>
            </a:pPr>
            <a:r>
              <a:rPr lang="en-US" dirty="0">
                <a:solidFill>
                  <a:schemeClr val="tx1"/>
                </a:solidFill>
              </a:rPr>
              <a:t>What type of “check”? </a:t>
            </a:r>
          </a:p>
        </p:txBody>
      </p:sp>
      <p:sp>
        <p:nvSpPr>
          <p:cNvPr id="24581" name="Rounded Rectangle 1"/>
          <p:cNvSpPr>
            <a:spLocks noChangeArrowheads="1"/>
          </p:cNvSpPr>
          <p:nvPr/>
        </p:nvSpPr>
        <p:spPr bwMode="auto">
          <a:xfrm>
            <a:off x="5416550" y="1143000"/>
            <a:ext cx="3581400" cy="1600200"/>
          </a:xfrm>
          <a:prstGeom prst="roundRect">
            <a:avLst>
              <a:gd name="adj" fmla="val 16667"/>
            </a:avLst>
          </a:prstGeom>
          <a:solidFill>
            <a:srgbClr val="FFFF00"/>
          </a:solidFill>
          <a:ln w="9525" algn="ctr">
            <a:solidFill>
              <a:schemeClr val="tx1"/>
            </a:solidFill>
            <a:round/>
            <a:headEnd/>
            <a:tailEnd/>
          </a:ln>
        </p:spPr>
        <p:txBody>
          <a:bodyPr rIns="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Leaking flange might mean a new gasket is required / a leaky pipe section means a repair</a:t>
            </a:r>
          </a:p>
          <a:p>
            <a:pPr>
              <a:spcBef>
                <a:spcPct val="0"/>
              </a:spcBef>
              <a:buFontTx/>
              <a:buNone/>
            </a:pPr>
            <a:endParaRPr lang="en-US" altLang="en-US">
              <a:solidFill>
                <a:schemeClr val="tx1"/>
              </a:solidFill>
            </a:endParaRPr>
          </a:p>
        </p:txBody>
      </p:sp>
      <p:sp>
        <p:nvSpPr>
          <p:cNvPr id="24582" name="Rounded Rectangle 5"/>
          <p:cNvSpPr>
            <a:spLocks noChangeArrowheads="1"/>
          </p:cNvSpPr>
          <p:nvPr/>
        </p:nvSpPr>
        <p:spPr bwMode="auto">
          <a:xfrm>
            <a:off x="5416550" y="2865438"/>
            <a:ext cx="3581400" cy="1600200"/>
          </a:xfrm>
          <a:prstGeom prst="roundRect">
            <a:avLst>
              <a:gd name="adj" fmla="val 16667"/>
            </a:avLst>
          </a:prstGeom>
          <a:solidFill>
            <a:srgbClr val="FFFF00"/>
          </a:solidFill>
          <a:ln w="9525" algn="ctr">
            <a:solidFill>
              <a:schemeClr val="tx1"/>
            </a:solidFill>
            <a:round/>
            <a:headEnd/>
            <a:tailEnd/>
          </a:ln>
        </p:spPr>
        <p:txBody>
          <a:bodyPr rIns="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A safety valve discharging repeatedly might mean it is malfunctioning or the system is unstable </a:t>
            </a:r>
          </a:p>
          <a:p>
            <a:pPr>
              <a:spcBef>
                <a:spcPct val="0"/>
              </a:spcBef>
              <a:buFontTx/>
              <a:buNone/>
            </a:pPr>
            <a:endParaRPr lang="en-US" altLang="en-US">
              <a:solidFill>
                <a:schemeClr val="tx1"/>
              </a:solidFill>
            </a:endParaRPr>
          </a:p>
        </p:txBody>
      </p:sp>
      <p:sp>
        <p:nvSpPr>
          <p:cNvPr id="24583" name="Rounded Rectangle 6"/>
          <p:cNvSpPr>
            <a:spLocks noChangeArrowheads="1"/>
          </p:cNvSpPr>
          <p:nvPr/>
        </p:nvSpPr>
        <p:spPr bwMode="auto">
          <a:xfrm>
            <a:off x="5416550" y="4600575"/>
            <a:ext cx="3581400" cy="1600200"/>
          </a:xfrm>
          <a:prstGeom prst="roundRect">
            <a:avLst>
              <a:gd name="adj" fmla="val 16667"/>
            </a:avLst>
          </a:prstGeom>
          <a:solidFill>
            <a:srgbClr val="FFFF00"/>
          </a:solidFill>
          <a:ln w="9525" algn="ctr">
            <a:solidFill>
              <a:schemeClr val="tx1"/>
            </a:solidFill>
            <a:round/>
            <a:headEnd/>
            <a:tailEnd/>
          </a:ln>
        </p:spPr>
        <p:txBody>
          <a:bodyPr rIns="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Minor corrosion can be cleaned, major corrosion with visual material loss points to a more serious situation</a:t>
            </a:r>
            <a:endParaRPr lang="en-US" altLang="en-US">
              <a:solidFill>
                <a:schemeClr val="tx1"/>
              </a:solidFill>
            </a:endParaRPr>
          </a:p>
          <a:p>
            <a:pPr>
              <a:spcBef>
                <a:spcPct val="0"/>
              </a:spcBef>
              <a:buFontTx/>
              <a:buNone/>
            </a:pPr>
            <a:endParaRPr lang="en-US" altLang="en-US">
              <a:solidFill>
                <a:schemeClr val="tx1"/>
              </a:solidFill>
            </a:endParaRPr>
          </a:p>
        </p:txBody>
      </p:sp>
      <p:sp>
        <p:nvSpPr>
          <p:cNvPr id="2" name="Rectangle 1"/>
          <p:cNvSpPr>
            <a:spLocks noChangeArrowheads="1"/>
          </p:cNvSpPr>
          <p:nvPr/>
        </p:nvSpPr>
        <p:spPr bwMode="auto">
          <a:xfrm>
            <a:off x="304800" y="4943475"/>
            <a:ext cx="4767263" cy="1152525"/>
          </a:xfrm>
          <a:prstGeom prst="rect">
            <a:avLst/>
          </a:prstGeom>
          <a:solidFill>
            <a:schemeClr val="bg1"/>
          </a:solidFill>
          <a:ln w="9525" algn="ctr">
            <a:solidFill>
              <a:schemeClr val="tx1"/>
            </a:solidFill>
            <a:round/>
            <a:headEnd/>
            <a:tailEnd/>
          </a:ln>
        </p:spPr>
        <p:txBody>
          <a:bodyPr rIns="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a:solidFill>
                  <a:srgbClr val="FF0000"/>
                </a:solidFill>
              </a:rPr>
              <a:t>Visual of actual components, “reality check” of instrumentation read-outs.</a:t>
            </a:r>
          </a:p>
          <a:p>
            <a:pPr>
              <a:spcBef>
                <a:spcPct val="0"/>
              </a:spcBef>
              <a:buFontTx/>
              <a:buNone/>
            </a:pPr>
            <a:endParaRPr lang="en-US" altLang="en-US">
              <a:solidFill>
                <a:schemeClr val="tx1"/>
              </a:solidFill>
            </a:endParaRPr>
          </a:p>
        </p:txBody>
      </p:sp>
      <p:sp>
        <p:nvSpPr>
          <p:cNvPr id="10" name="Rectangle 9"/>
          <p:cNvSpPr>
            <a:spLocks noChangeArrowheads="1"/>
          </p:cNvSpPr>
          <p:nvPr/>
        </p:nvSpPr>
        <p:spPr bwMode="auto">
          <a:xfrm>
            <a:off x="304800" y="3490913"/>
            <a:ext cx="4767263" cy="914400"/>
          </a:xfrm>
          <a:prstGeom prst="rect">
            <a:avLst/>
          </a:prstGeom>
          <a:solidFill>
            <a:schemeClr val="bg1"/>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a:solidFill>
                  <a:srgbClr val="FF0000"/>
                </a:solidFill>
              </a:rPr>
              <a:t>Depends on the system parameters, age and location.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circle(in)">
                                      <p:cBhvr>
                                        <p:cTn id="7" dur="10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2" end="2"/>
                                            </p:txEl>
                                          </p:spTgt>
                                        </p:tgtEl>
                                        <p:attrNameLst>
                                          <p:attrName>style.visibility</p:attrName>
                                        </p:attrNameLst>
                                      </p:cBhvr>
                                      <p:to>
                                        <p:strVal val="visible"/>
                                      </p:to>
                                    </p:set>
                                    <p:animEffect transition="in" filter="fade">
                                      <p:cBhvr>
                                        <p:cTn id="12" dur="1000"/>
                                        <p:tgtEl>
                                          <p:spTgt spid="717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xEl>
                                              <p:pRg st="4" end="4"/>
                                            </p:txEl>
                                          </p:spTgt>
                                        </p:tgtEl>
                                        <p:attrNameLst>
                                          <p:attrName>style.visibility</p:attrName>
                                        </p:attrNameLst>
                                      </p:cBhvr>
                                      <p:to>
                                        <p:strVal val="visible"/>
                                      </p:to>
                                    </p:set>
                                    <p:animEffect transition="in" filter="fade">
                                      <p:cBhvr>
                                        <p:cTn id="15" dur="500"/>
                                        <p:tgtEl>
                                          <p:spTgt spid="717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xEl>
                                              <p:pRg st="8" end="8"/>
                                            </p:txEl>
                                          </p:spTgt>
                                        </p:tgtEl>
                                        <p:attrNameLst>
                                          <p:attrName>style.visibility</p:attrName>
                                        </p:attrNameLst>
                                      </p:cBhvr>
                                      <p:to>
                                        <p:strVal val="visible"/>
                                      </p:to>
                                    </p:set>
                                    <p:animEffect transition="in" filter="fade">
                                      <p:cBhvr>
                                        <p:cTn id="18" dur="500"/>
                                        <p:tgtEl>
                                          <p:spTgt spid="7172">
                                            <p:txEl>
                                              <p:pRg st="8" end="8"/>
                                            </p:txEl>
                                          </p:spTgt>
                                        </p:tgtEl>
                                      </p:cBhvr>
                                    </p:animEffect>
                                  </p:childTnLst>
                                </p:cTn>
                              </p:par>
                            </p:childTnLst>
                          </p:cTn>
                        </p:par>
                        <p:par>
                          <p:cTn id="19" fill="hold" nodeType="afterGroup">
                            <p:stCondLst>
                              <p:cond delay="1000"/>
                            </p:stCondLst>
                            <p:childTnLst>
                              <p:par>
                                <p:cTn id="20" presetID="10" presetClass="entr" presetSubtype="0" fill="hold" grpId="0" nodeType="afterEffect">
                                  <p:stCondLst>
                                    <p:cond delay="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nodeType="afterGroup">
                            <p:stCondLst>
                              <p:cond delay="1900"/>
                            </p:stCondLst>
                            <p:childTnLst>
                              <p:par>
                                <p:cTn id="24" presetID="10" presetClass="entr" presetSubtype="0" fill="hold" grpId="0" nodeType="afterEffect">
                                  <p:stCondLst>
                                    <p:cond delay="6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581"/>
                                        </p:tgtEl>
                                        <p:attrNameLst>
                                          <p:attrName>style.visibility</p:attrName>
                                        </p:attrNameLst>
                                      </p:cBhvr>
                                      <p:to>
                                        <p:strVal val="visible"/>
                                      </p:to>
                                    </p:set>
                                    <p:animEffect transition="in" filter="fade">
                                      <p:cBhvr>
                                        <p:cTn id="31" dur="1000"/>
                                        <p:tgtEl>
                                          <p:spTgt spid="24581"/>
                                        </p:tgtEl>
                                      </p:cBhvr>
                                    </p:animEffect>
                                  </p:childTnLst>
                                </p:cTn>
                              </p:par>
                            </p:childTnLst>
                          </p:cTn>
                        </p:par>
                        <p:par>
                          <p:cTn id="32" fill="hold" nodeType="afterGroup">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24582"/>
                                        </p:tgtEl>
                                        <p:attrNameLst>
                                          <p:attrName>style.visibility</p:attrName>
                                        </p:attrNameLst>
                                      </p:cBhvr>
                                      <p:to>
                                        <p:strVal val="visible"/>
                                      </p:to>
                                    </p:set>
                                    <p:animEffect transition="in" filter="fade">
                                      <p:cBhvr>
                                        <p:cTn id="35" dur="1000"/>
                                        <p:tgtEl>
                                          <p:spTgt spid="24582"/>
                                        </p:tgtEl>
                                      </p:cBhvr>
                                    </p:animEffect>
                                  </p:childTnLst>
                                </p:cTn>
                              </p:par>
                            </p:childTnLst>
                          </p:cTn>
                        </p:par>
                        <p:par>
                          <p:cTn id="36" fill="hold" nodeType="afterGroup">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24583"/>
                                        </p:tgtEl>
                                        <p:attrNameLst>
                                          <p:attrName>style.visibility</p:attrName>
                                        </p:attrNameLst>
                                      </p:cBhvr>
                                      <p:to>
                                        <p:strVal val="visible"/>
                                      </p:to>
                                    </p:set>
                                    <p:animEffect transition="in" filter="fade">
                                      <p:cBhvr>
                                        <p:cTn id="39" dur="1000"/>
                                        <p:tgtEl>
                                          <p:spTgt spid="24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24581" grpId="0" animBg="1"/>
      <p:bldP spid="24582" grpId="0" animBg="1"/>
      <p:bldP spid="24583" grpId="0" animBg="1"/>
      <p:bldP spid="2"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32363"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Safe Operation Techniques:</a:t>
            </a:r>
            <a:br>
              <a:rPr lang="en-US" altLang="en-US" sz="3200">
                <a:solidFill>
                  <a:schemeClr val="bg1"/>
                </a:solidFill>
              </a:rPr>
            </a:br>
            <a:endParaRPr lang="en-US" altLang="en-US" sz="2800">
              <a:solidFill>
                <a:schemeClr val="bg1"/>
              </a:solidFill>
            </a:endParaRPr>
          </a:p>
        </p:txBody>
      </p:sp>
      <p:sp>
        <p:nvSpPr>
          <p:cNvPr id="7172" name="Rectangle 4">
            <a:extLst>
              <a:ext uri="{FF2B5EF4-FFF2-40B4-BE49-F238E27FC236}">
                <a16:creationId xmlns:a16="http://schemas.microsoft.com/office/drawing/2014/main" id="{30040929-93E5-4DD3-95E4-C0ADF2DF16BD}"/>
              </a:ext>
            </a:extLst>
          </p:cNvPr>
          <p:cNvSpPr>
            <a:spLocks noGrp="1" noChangeArrowheads="1"/>
          </p:cNvSpPr>
          <p:nvPr>
            <p:ph type="body" sz="half" idx="1"/>
          </p:nvPr>
        </p:nvSpPr>
        <p:spPr>
          <a:xfrm>
            <a:off x="152400" y="1084263"/>
            <a:ext cx="5181600" cy="5240337"/>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nchor="ctr"/>
          <a:lstStyle/>
          <a:p>
            <a:pPr>
              <a:spcBef>
                <a:spcPct val="0"/>
              </a:spcBef>
              <a:buFont typeface="Wingdings" panose="05000000000000000000" pitchFamily="2" charset="2"/>
              <a:buChar char="Ø"/>
              <a:defRPr/>
            </a:pPr>
            <a:r>
              <a:rPr lang="en-US" dirty="0">
                <a:solidFill>
                  <a:schemeClr val="tx1"/>
                </a:solidFill>
              </a:rPr>
              <a:t>Operators of pressure systems shall have specific system training as determined by the System Owner.</a:t>
            </a:r>
          </a:p>
          <a:p>
            <a:pPr marL="0" indent="0">
              <a:spcBef>
                <a:spcPct val="0"/>
              </a:spcBef>
              <a:buFontTx/>
              <a:buNone/>
              <a:defRPr/>
            </a:pPr>
            <a:endParaRPr lang="en-US" sz="800" dirty="0">
              <a:solidFill>
                <a:schemeClr val="tx1"/>
              </a:solidFill>
            </a:endParaRPr>
          </a:p>
          <a:p>
            <a:pPr>
              <a:spcBef>
                <a:spcPct val="0"/>
              </a:spcBef>
              <a:buFont typeface="Wingdings" panose="05000000000000000000" pitchFamily="2" charset="2"/>
              <a:buChar char="Ø"/>
              <a:defRPr/>
            </a:pPr>
            <a:r>
              <a:rPr lang="en-US" dirty="0">
                <a:solidFill>
                  <a:schemeClr val="tx1"/>
                </a:solidFill>
              </a:rPr>
              <a:t>Training shall include:</a:t>
            </a:r>
          </a:p>
          <a:p>
            <a:pPr lvl="1">
              <a:spcBef>
                <a:spcPct val="0"/>
              </a:spcBef>
              <a:buFont typeface="Wingdings" panose="05000000000000000000" pitchFamily="2" charset="2"/>
              <a:buChar char="§"/>
              <a:defRPr/>
            </a:pPr>
            <a:r>
              <a:rPr lang="en-US" dirty="0">
                <a:solidFill>
                  <a:schemeClr val="tx1"/>
                </a:solidFill>
              </a:rPr>
              <a:t>operational characteristics of the system</a:t>
            </a:r>
          </a:p>
          <a:p>
            <a:pPr lvl="1">
              <a:spcBef>
                <a:spcPct val="0"/>
              </a:spcBef>
              <a:buFont typeface="Wingdings" panose="05000000000000000000" pitchFamily="2" charset="2"/>
              <a:buChar char="§"/>
              <a:defRPr/>
            </a:pPr>
            <a:r>
              <a:rPr lang="en-US" dirty="0">
                <a:solidFill>
                  <a:schemeClr val="tx1"/>
                </a:solidFill>
              </a:rPr>
              <a:t>operating strategies</a:t>
            </a:r>
          </a:p>
          <a:p>
            <a:pPr lvl="1">
              <a:spcBef>
                <a:spcPct val="0"/>
              </a:spcBef>
              <a:buFont typeface="Wingdings" panose="05000000000000000000" pitchFamily="2" charset="2"/>
              <a:buChar char="§"/>
              <a:defRPr/>
            </a:pPr>
            <a:r>
              <a:rPr lang="en-US" dirty="0">
                <a:solidFill>
                  <a:schemeClr val="tx1"/>
                </a:solidFill>
              </a:rPr>
              <a:t>inherent hazards associated with the system </a:t>
            </a:r>
          </a:p>
          <a:p>
            <a:pPr lvl="1">
              <a:spcBef>
                <a:spcPct val="0"/>
              </a:spcBef>
              <a:buFont typeface="Wingdings" panose="05000000000000000000" pitchFamily="2" charset="2"/>
              <a:buChar char="§"/>
              <a:defRPr/>
            </a:pPr>
            <a:r>
              <a:rPr lang="en-US" dirty="0">
                <a:solidFill>
                  <a:schemeClr val="tx1"/>
                </a:solidFill>
              </a:rPr>
              <a:t>requirements for addressing all credible failure scenarios</a:t>
            </a:r>
          </a:p>
          <a:p>
            <a:pPr lvl="1">
              <a:spcBef>
                <a:spcPct val="0"/>
              </a:spcBef>
              <a:buFont typeface="Wingdings" panose="05000000000000000000" pitchFamily="2" charset="2"/>
              <a:buChar char="§"/>
              <a:defRPr/>
            </a:pPr>
            <a:r>
              <a:rPr lang="en-US" dirty="0">
                <a:solidFill>
                  <a:schemeClr val="tx1"/>
                </a:solidFill>
              </a:rPr>
              <a:t>emergency procedures.</a:t>
            </a:r>
            <a:endParaRPr lang="en-US" altLang="en-US" dirty="0">
              <a:solidFill>
                <a:schemeClr val="tx1"/>
              </a:solidFill>
            </a:endParaRPr>
          </a:p>
        </p:txBody>
      </p:sp>
      <p:sp>
        <p:nvSpPr>
          <p:cNvPr id="6" name="Rectangle 3">
            <a:extLst>
              <a:ext uri="{FF2B5EF4-FFF2-40B4-BE49-F238E27FC236}">
                <a16:creationId xmlns:a16="http://schemas.microsoft.com/office/drawing/2014/main" id="{32AABBAB-6119-4BF6-9D18-70657B0EB56B}"/>
              </a:ext>
            </a:extLst>
          </p:cNvPr>
          <p:cNvSpPr txBox="1">
            <a:spLocks noChangeArrowheads="1"/>
          </p:cNvSpPr>
          <p:nvPr/>
        </p:nvSpPr>
        <p:spPr bwMode="auto">
          <a:xfrm>
            <a:off x="0" y="533400"/>
            <a:ext cx="9144000" cy="5334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2800" kern="0" dirty="0">
                <a:solidFill>
                  <a:schemeClr val="bg1"/>
                </a:solidFill>
              </a:rPr>
              <a:t>Training Your Operators</a:t>
            </a:r>
          </a:p>
        </p:txBody>
      </p:sp>
      <p:sp>
        <p:nvSpPr>
          <p:cNvPr id="8" name="Rectangle 7"/>
          <p:cNvSpPr>
            <a:spLocks noChangeArrowheads="1"/>
          </p:cNvSpPr>
          <p:nvPr/>
        </p:nvSpPr>
        <p:spPr bwMode="auto">
          <a:xfrm>
            <a:off x="5448300" y="1150938"/>
            <a:ext cx="3657600" cy="1668462"/>
          </a:xfrm>
          <a:prstGeom prst="rect">
            <a:avLst/>
          </a:prstGeom>
          <a:solidFill>
            <a:schemeClr val="bg1"/>
          </a:solidFill>
          <a:ln w="25400"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a:solidFill>
                  <a:srgbClr val="FF0000"/>
                </a:solidFill>
              </a:rPr>
              <a:t>For simple systems, operator training may be a demonstration and discussion. </a:t>
            </a:r>
          </a:p>
        </p:txBody>
      </p:sp>
      <p:sp>
        <p:nvSpPr>
          <p:cNvPr id="9" name="Rectangle 8"/>
          <p:cNvSpPr>
            <a:spLocks noChangeArrowheads="1"/>
          </p:cNvSpPr>
          <p:nvPr/>
        </p:nvSpPr>
        <p:spPr bwMode="auto">
          <a:xfrm>
            <a:off x="5448300" y="1150938"/>
            <a:ext cx="3657600" cy="1944687"/>
          </a:xfrm>
          <a:prstGeom prst="rect">
            <a:avLst/>
          </a:prstGeom>
          <a:solidFill>
            <a:schemeClr val="bg1"/>
          </a:solidFill>
          <a:ln w="25400"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a:solidFill>
                  <a:srgbClr val="FF0000"/>
                </a:solidFill>
              </a:rPr>
              <a:t>For more complex systems, the training may involve classroom instruction along with shadowing or mentorship</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3038475"/>
            <a:ext cx="3657600" cy="26019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8300" y="3282950"/>
            <a:ext cx="3657600" cy="26400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84288" y="179388"/>
            <a:ext cx="6583362" cy="6526212"/>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7113" y="1066800"/>
            <a:ext cx="7089775" cy="527050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09650" y="1049338"/>
            <a:ext cx="7080250" cy="5311775"/>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2">
                                            <p:txEl>
                                              <p:pRg st="0" end="0"/>
                                            </p:txEl>
                                          </p:spTgt>
                                        </p:tgtEl>
                                        <p:attrNameLst>
                                          <p:attrName>style.visibility</p:attrName>
                                        </p:attrNameLst>
                                      </p:cBhvr>
                                      <p:to>
                                        <p:strVal val="visible"/>
                                      </p:to>
                                    </p:set>
                                    <p:animEffect transition="in" filter="fade">
                                      <p:cBhvr>
                                        <p:cTn id="12" dur="500"/>
                                        <p:tgtEl>
                                          <p:spTgt spid="717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animEffect transition="in" filter="fade">
                                      <p:cBhvr>
                                        <p:cTn id="15" dur="500"/>
                                        <p:tgtEl>
                                          <p:spTgt spid="717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172">
                                            <p:txEl>
                                              <p:pRg st="3" end="3"/>
                                            </p:txEl>
                                          </p:spTgt>
                                        </p:tgtEl>
                                        <p:attrNameLst>
                                          <p:attrName>style.visibility</p:attrName>
                                        </p:attrNameLst>
                                      </p:cBhvr>
                                      <p:to>
                                        <p:strVal val="visible"/>
                                      </p:to>
                                    </p:set>
                                    <p:animEffect transition="in" filter="fade">
                                      <p:cBhvr>
                                        <p:cTn id="18" dur="500"/>
                                        <p:tgtEl>
                                          <p:spTgt spid="717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172">
                                            <p:txEl>
                                              <p:pRg st="4" end="4"/>
                                            </p:txEl>
                                          </p:spTgt>
                                        </p:tgtEl>
                                        <p:attrNameLst>
                                          <p:attrName>style.visibility</p:attrName>
                                        </p:attrNameLst>
                                      </p:cBhvr>
                                      <p:to>
                                        <p:strVal val="visible"/>
                                      </p:to>
                                    </p:set>
                                    <p:animEffect transition="in" filter="fade">
                                      <p:cBhvr>
                                        <p:cTn id="21" dur="500"/>
                                        <p:tgtEl>
                                          <p:spTgt spid="717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172">
                                            <p:txEl>
                                              <p:pRg st="5" end="5"/>
                                            </p:txEl>
                                          </p:spTgt>
                                        </p:tgtEl>
                                        <p:attrNameLst>
                                          <p:attrName>style.visibility</p:attrName>
                                        </p:attrNameLst>
                                      </p:cBhvr>
                                      <p:to>
                                        <p:strVal val="visible"/>
                                      </p:to>
                                    </p:set>
                                    <p:animEffect transition="in" filter="fade">
                                      <p:cBhvr>
                                        <p:cTn id="24" dur="500"/>
                                        <p:tgtEl>
                                          <p:spTgt spid="7172">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172">
                                            <p:txEl>
                                              <p:pRg st="6" end="6"/>
                                            </p:txEl>
                                          </p:spTgt>
                                        </p:tgtEl>
                                        <p:attrNameLst>
                                          <p:attrName>style.visibility</p:attrName>
                                        </p:attrNameLst>
                                      </p:cBhvr>
                                      <p:to>
                                        <p:strVal val="visible"/>
                                      </p:to>
                                    </p:set>
                                    <p:animEffect transition="in" filter="fade">
                                      <p:cBhvr>
                                        <p:cTn id="27" dur="500"/>
                                        <p:tgtEl>
                                          <p:spTgt spid="7172">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72">
                                            <p:txEl>
                                              <p:pRg st="7" end="7"/>
                                            </p:txEl>
                                          </p:spTgt>
                                        </p:tgtEl>
                                        <p:attrNameLst>
                                          <p:attrName>style.visibility</p:attrName>
                                        </p:attrNameLst>
                                      </p:cBhvr>
                                      <p:to>
                                        <p:strVal val="visible"/>
                                      </p:to>
                                    </p:set>
                                    <p:animEffect transition="in" filter="fade">
                                      <p:cBhvr>
                                        <p:cTn id="30" dur="500"/>
                                        <p:tgtEl>
                                          <p:spTgt spid="7172">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DD99ED6-C3B3-43B8-884F-6994041907BF}"/>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Operation Techniques:</a:t>
            </a:r>
            <a:br>
              <a:rPr lang="en-US" altLang="en-US" sz="3200" kern="0" dirty="0">
                <a:solidFill>
                  <a:schemeClr val="bg1"/>
                </a:solidFill>
              </a:rPr>
            </a:br>
            <a:endParaRPr lang="en-US" altLang="en-US" sz="2800" kern="0" dirty="0">
              <a:solidFill>
                <a:schemeClr val="bg1"/>
              </a:solidFill>
            </a:endParaRPr>
          </a:p>
        </p:txBody>
      </p:sp>
      <p:sp>
        <p:nvSpPr>
          <p:cNvPr id="7172" name="Rectangle 4">
            <a:extLst>
              <a:ext uri="{FF2B5EF4-FFF2-40B4-BE49-F238E27FC236}">
                <a16:creationId xmlns:a16="http://schemas.microsoft.com/office/drawing/2014/main" id="{B03D0070-31D8-4B5F-8B48-08362ADA8DF2}"/>
              </a:ext>
            </a:extLst>
          </p:cNvPr>
          <p:cNvSpPr>
            <a:spLocks noGrp="1" noChangeArrowheads="1"/>
          </p:cNvSpPr>
          <p:nvPr>
            <p:ph type="body" sz="half" idx="1"/>
          </p:nvPr>
        </p:nvSpPr>
        <p:spPr>
          <a:xfrm>
            <a:off x="152400" y="1084263"/>
            <a:ext cx="8839200"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nchor="ctr"/>
          <a:lstStyle/>
          <a:p>
            <a:pPr>
              <a:buFont typeface="Wingdings" panose="05000000000000000000" pitchFamily="2" charset="2"/>
              <a:buChar char="Ø"/>
              <a:defRPr/>
            </a:pPr>
            <a:r>
              <a:rPr lang="en-US" sz="2800" dirty="0">
                <a:solidFill>
                  <a:schemeClr val="tx1"/>
                </a:solidFill>
              </a:rPr>
              <a:t>Operating procedures or instructions shall be maintained by the System Owner. </a:t>
            </a:r>
          </a:p>
          <a:p>
            <a:pPr marL="0" indent="0">
              <a:buFontTx/>
              <a:buNone/>
              <a:defRPr/>
            </a:pPr>
            <a:endParaRPr lang="en-US" sz="1200" dirty="0">
              <a:solidFill>
                <a:schemeClr val="tx1"/>
              </a:solidFill>
            </a:endParaRPr>
          </a:p>
          <a:p>
            <a:pPr>
              <a:buFont typeface="Wingdings" panose="05000000000000000000" pitchFamily="2" charset="2"/>
              <a:buChar char="Ø"/>
              <a:defRPr/>
            </a:pPr>
            <a:r>
              <a:rPr lang="en-US" sz="2800" dirty="0">
                <a:solidFill>
                  <a:schemeClr val="tx1"/>
                </a:solidFill>
              </a:rPr>
              <a:t>Filing in the Operations folder for the pressure system in the Pressure Systems database is optional.</a:t>
            </a:r>
          </a:p>
          <a:p>
            <a:pPr marL="0" indent="0">
              <a:buFontTx/>
              <a:buNone/>
              <a:defRPr/>
            </a:pPr>
            <a:endParaRPr lang="en-US" sz="1200" dirty="0">
              <a:solidFill>
                <a:schemeClr val="tx1"/>
              </a:solidFill>
            </a:endParaRPr>
          </a:p>
          <a:p>
            <a:pPr>
              <a:buFont typeface="Wingdings" panose="05000000000000000000" pitchFamily="2" charset="2"/>
              <a:buChar char="Ø"/>
              <a:defRPr/>
            </a:pPr>
            <a:r>
              <a:rPr lang="en-US" sz="2800" dirty="0">
                <a:solidFill>
                  <a:schemeClr val="tx1"/>
                </a:solidFill>
              </a:rPr>
              <a:t>System Owner shall ensure operator training is recorded as appropriate</a:t>
            </a:r>
          </a:p>
          <a:p>
            <a:pPr>
              <a:buFont typeface="Wingdings" panose="05000000000000000000" pitchFamily="2" charset="2"/>
              <a:buChar char="Ø"/>
              <a:defRPr/>
            </a:pPr>
            <a:endParaRPr lang="en-US" sz="2800" dirty="0">
              <a:solidFill>
                <a:schemeClr val="tx1"/>
              </a:solidFill>
            </a:endParaRPr>
          </a:p>
        </p:txBody>
      </p:sp>
      <p:sp>
        <p:nvSpPr>
          <p:cNvPr id="23555" name="Rectangle 3"/>
          <p:cNvSpPr>
            <a:spLocks noGrp="1" noChangeArrowheads="1"/>
          </p:cNvSpPr>
          <p:nvPr>
            <p:ph type="title"/>
          </p:nvPr>
        </p:nvSpPr>
        <p:spPr>
          <a:xfrm>
            <a:off x="0" y="533400"/>
            <a:ext cx="9144000" cy="457200"/>
          </a:xfrm>
          <a:solidFill>
            <a:srgbClr val="0066FF"/>
          </a:solidFill>
        </p:spPr>
        <p:txBody>
          <a:bodyPr/>
          <a:lstStyle/>
          <a:p>
            <a:pPr eaLnBrk="1" hangingPunct="1"/>
            <a:r>
              <a:rPr lang="en-US" altLang="en-US" sz="2800">
                <a:solidFill>
                  <a:schemeClr val="bg1"/>
                </a:solidFill>
              </a:rPr>
              <a:t>Complete and Store Documentation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circle(in)">
                                      <p:cBhvr>
                                        <p:cTn id="7" dur="10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0" end="0"/>
                                            </p:txEl>
                                          </p:spTgt>
                                        </p:tgtEl>
                                        <p:attrNameLst>
                                          <p:attrName>style.visibility</p:attrName>
                                        </p:attrNameLst>
                                      </p:cBhvr>
                                      <p:to>
                                        <p:strVal val="visible"/>
                                      </p:to>
                                    </p:set>
                                    <p:animEffect transition="in" filter="fade">
                                      <p:cBhvr>
                                        <p:cTn id="12" dur="500"/>
                                        <p:tgtEl>
                                          <p:spTgt spid="7172">
                                            <p:txEl>
                                              <p:pRg st="0" end="0"/>
                                            </p:txEl>
                                          </p:spTgt>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7172">
                                            <p:txEl>
                                              <p:pRg st="2" end="2"/>
                                            </p:txEl>
                                          </p:spTgt>
                                        </p:tgtEl>
                                        <p:attrNameLst>
                                          <p:attrName>style.visibility</p:attrName>
                                        </p:attrNameLst>
                                      </p:cBhvr>
                                      <p:to>
                                        <p:strVal val="visible"/>
                                      </p:to>
                                    </p:set>
                                    <p:animEffect transition="in" filter="fade">
                                      <p:cBhvr>
                                        <p:cTn id="16" dur="500"/>
                                        <p:tgtEl>
                                          <p:spTgt spid="7172">
                                            <p:txEl>
                                              <p:pRg st="2" end="2"/>
                                            </p:txEl>
                                          </p:spTgt>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7172">
                                            <p:txEl>
                                              <p:pRg st="4" end="4"/>
                                            </p:txEl>
                                          </p:spTgt>
                                        </p:tgtEl>
                                        <p:attrNameLst>
                                          <p:attrName>style.visibility</p:attrName>
                                        </p:attrNameLst>
                                      </p:cBhvr>
                                      <p:to>
                                        <p:strVal val="visible"/>
                                      </p:to>
                                    </p:set>
                                    <p:animEffect transition="in" filter="fade">
                                      <p:cBhvr>
                                        <p:cTn id="20" dur="500"/>
                                        <p:tgtEl>
                                          <p:spTgt spid="71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COURSE OVERVIEW</a:t>
            </a:r>
          </a:p>
        </p:txBody>
      </p:sp>
      <p:sp>
        <p:nvSpPr>
          <p:cNvPr id="7172" name="Rectangle 4">
            <a:extLst>
              <a:ext uri="{FF2B5EF4-FFF2-40B4-BE49-F238E27FC236}">
                <a16:creationId xmlns:a16="http://schemas.microsoft.com/office/drawing/2014/main" id="{7EA63EFA-7CA3-42D3-85D4-6AC445018D59}"/>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algn="ctr" eaLnBrk="1" hangingPunct="1">
              <a:lnSpc>
                <a:spcPct val="90000"/>
              </a:lnSpc>
              <a:buFontTx/>
              <a:buNone/>
              <a:defRPr/>
            </a:pPr>
            <a:endParaRPr lang="en-US" sz="1200" dirty="0"/>
          </a:p>
          <a:p>
            <a:pPr algn="ctr" eaLnBrk="1" hangingPunct="1">
              <a:lnSpc>
                <a:spcPct val="90000"/>
              </a:lnSpc>
              <a:buFontTx/>
              <a:buNone/>
              <a:defRPr/>
            </a:pPr>
            <a:r>
              <a:rPr lang="en-US" sz="3200" dirty="0"/>
              <a:t>Introduction: </a:t>
            </a:r>
            <a:r>
              <a:rPr lang="en-US" sz="3200" dirty="0">
                <a:solidFill>
                  <a:schemeClr val="bg2"/>
                </a:solidFill>
              </a:rPr>
              <a:t>Why Are We Here?</a:t>
            </a:r>
          </a:p>
          <a:p>
            <a:pPr algn="ctr" eaLnBrk="1" hangingPunct="1">
              <a:lnSpc>
                <a:spcPct val="90000"/>
              </a:lnSpc>
              <a:buFontTx/>
              <a:buNone/>
              <a:defRPr/>
            </a:pPr>
            <a:r>
              <a:rPr lang="en-US" sz="3200" dirty="0"/>
              <a:t>“Anatomy of a Disaster”</a:t>
            </a:r>
          </a:p>
          <a:p>
            <a:pPr algn="ctr" eaLnBrk="1" hangingPunct="1">
              <a:lnSpc>
                <a:spcPct val="90000"/>
              </a:lnSpc>
              <a:buFontTx/>
              <a:buNone/>
              <a:defRPr/>
            </a:pPr>
            <a:r>
              <a:rPr lang="en-US" sz="3200" dirty="0"/>
              <a:t>Safe Operation Techniques</a:t>
            </a:r>
          </a:p>
          <a:p>
            <a:pPr algn="ctr" eaLnBrk="1" hangingPunct="1">
              <a:lnSpc>
                <a:spcPct val="90000"/>
              </a:lnSpc>
              <a:buFontTx/>
              <a:buNone/>
              <a:defRPr/>
            </a:pPr>
            <a:r>
              <a:rPr lang="en-US" sz="3200" dirty="0"/>
              <a:t>Maintenance or Repair?</a:t>
            </a:r>
          </a:p>
          <a:p>
            <a:pPr algn="ctr" eaLnBrk="1" hangingPunct="1">
              <a:lnSpc>
                <a:spcPct val="90000"/>
              </a:lnSpc>
              <a:buFontTx/>
              <a:buNone/>
              <a:defRPr/>
            </a:pPr>
            <a:r>
              <a:rPr lang="en-US" sz="3200" dirty="0"/>
              <a:t>Safe Maintenance Techniques</a:t>
            </a:r>
          </a:p>
          <a:p>
            <a:pPr marL="0" indent="0" algn="ctr" eaLnBrk="1" hangingPunct="1">
              <a:lnSpc>
                <a:spcPct val="90000"/>
              </a:lnSpc>
              <a:buFontTx/>
              <a:buNone/>
              <a:defRPr/>
            </a:pPr>
            <a:r>
              <a:rPr lang="en-US" sz="3200" dirty="0"/>
              <a:t>Maintenance Lessons Learned</a:t>
            </a:r>
            <a:endParaRPr lang="en-US" sz="3200" dirty="0">
              <a:solidFill>
                <a:srgbClr val="808080"/>
              </a:solidFill>
            </a:endParaRPr>
          </a:p>
          <a:p>
            <a:pPr marL="0" indent="0" algn="ctr" eaLnBrk="1" hangingPunct="1">
              <a:lnSpc>
                <a:spcPct val="90000"/>
              </a:lnSpc>
              <a:buFontTx/>
              <a:buNone/>
              <a:defRPr/>
            </a:pPr>
            <a:r>
              <a:rPr lang="en-US" sz="3200" dirty="0"/>
              <a:t>In-service Inspection Program</a:t>
            </a:r>
          </a:p>
          <a:p>
            <a:pPr algn="ctr" eaLnBrk="1" hangingPunct="1">
              <a:lnSpc>
                <a:spcPct val="90000"/>
              </a:lnSpc>
              <a:buFontTx/>
              <a:buNone/>
              <a:defRPr/>
            </a:pPr>
            <a:r>
              <a:rPr lang="en-US" sz="3200" dirty="0"/>
              <a:t>Wrap up / Where to Get Help</a:t>
            </a:r>
          </a:p>
          <a:p>
            <a:pPr algn="ctr" eaLnBrk="1" hangingPunct="1">
              <a:lnSpc>
                <a:spcPct val="90000"/>
              </a:lnSpc>
              <a:buFontTx/>
              <a:buNone/>
              <a:defRPr/>
            </a:pPr>
            <a:r>
              <a:rPr lang="en-US" sz="2800" dirty="0"/>
              <a:t>		</a:t>
            </a:r>
          </a:p>
          <a:p>
            <a:pPr algn="ctr" eaLnBrk="1" hangingPunct="1">
              <a:lnSpc>
                <a:spcPct val="90000"/>
              </a:lnSpc>
              <a:buFontTx/>
              <a:buNone/>
              <a:defRPr/>
            </a:pPr>
            <a:endParaRPr lang="en-US" sz="2800" dirty="0"/>
          </a:p>
          <a:p>
            <a:pPr eaLnBrk="1" hangingPunct="1">
              <a:lnSpc>
                <a:spcPct val="90000"/>
              </a:lnSpc>
              <a:defRPr/>
            </a:pPr>
            <a:endParaRPr lang="en-US" sz="2800" dirty="0"/>
          </a:p>
        </p:txBody>
      </p:sp>
      <p:sp>
        <p:nvSpPr>
          <p:cNvPr id="4" name="Right Arrow 3"/>
          <p:cNvSpPr>
            <a:spLocks noChangeArrowheads="1"/>
          </p:cNvSpPr>
          <p:nvPr/>
        </p:nvSpPr>
        <p:spPr bwMode="auto">
          <a:xfrm>
            <a:off x="1003300" y="2833688"/>
            <a:ext cx="773113" cy="485775"/>
          </a:xfrm>
          <a:prstGeom prst="rightArrow">
            <a:avLst>
              <a:gd name="adj1" fmla="val 50000"/>
              <a:gd name="adj2" fmla="val 49919"/>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763" y="1066800"/>
            <a:ext cx="37290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Is it Maintenance or Repair?</a:t>
            </a:r>
          </a:p>
        </p:txBody>
      </p:sp>
      <p:sp>
        <p:nvSpPr>
          <p:cNvPr id="7172" name="Rectangle 4">
            <a:extLst>
              <a:ext uri="{FF2B5EF4-FFF2-40B4-BE49-F238E27FC236}">
                <a16:creationId xmlns:a16="http://schemas.microsoft.com/office/drawing/2014/main" id="{D38C0FC0-4527-4382-B294-2EE40030F993}"/>
              </a:ext>
            </a:extLst>
          </p:cNvPr>
          <p:cNvSpPr>
            <a:spLocks noGrp="1" noChangeArrowheads="1"/>
          </p:cNvSpPr>
          <p:nvPr>
            <p:ph type="body" sz="half" idx="1"/>
          </p:nvPr>
        </p:nvSpPr>
        <p:spPr>
          <a:xfrm>
            <a:off x="152400" y="1084263"/>
            <a:ext cx="5011738"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spcBef>
                <a:spcPct val="0"/>
              </a:spcBef>
              <a:buFontTx/>
              <a:buNone/>
              <a:defRPr/>
            </a:pPr>
            <a:endParaRPr lang="en-US" dirty="0"/>
          </a:p>
          <a:p>
            <a:pPr>
              <a:spcBef>
                <a:spcPct val="0"/>
              </a:spcBef>
              <a:buFontTx/>
              <a:buNone/>
              <a:defRPr/>
            </a:pPr>
            <a:r>
              <a:rPr lang="en-US" dirty="0">
                <a:solidFill>
                  <a:schemeClr val="tx1"/>
                </a:solidFill>
              </a:rPr>
              <a:t>Distinction must be made because:</a:t>
            </a:r>
          </a:p>
          <a:p>
            <a:pPr>
              <a:spcBef>
                <a:spcPct val="0"/>
              </a:spcBef>
              <a:buFontTx/>
              <a:buNone/>
              <a:defRPr/>
            </a:pPr>
            <a:endParaRPr lang="en-US" dirty="0">
              <a:solidFill>
                <a:schemeClr val="tx1"/>
              </a:solidFill>
            </a:endParaRPr>
          </a:p>
          <a:p>
            <a:pPr>
              <a:spcBef>
                <a:spcPct val="0"/>
              </a:spcBef>
              <a:defRPr/>
            </a:pPr>
            <a:r>
              <a:rPr lang="en-US" dirty="0">
                <a:solidFill>
                  <a:schemeClr val="tx1"/>
                </a:solidFill>
              </a:rPr>
              <a:t>maintenance can be done under the direction of the System Owner  </a:t>
            </a:r>
          </a:p>
          <a:p>
            <a:pPr>
              <a:spcBef>
                <a:spcPct val="0"/>
              </a:spcBef>
              <a:buFontTx/>
              <a:buNone/>
              <a:defRPr/>
            </a:pPr>
            <a:endParaRPr lang="en-US" dirty="0">
              <a:solidFill>
                <a:schemeClr val="tx1"/>
              </a:solidFill>
            </a:endParaRPr>
          </a:p>
          <a:p>
            <a:pPr>
              <a:spcBef>
                <a:spcPct val="0"/>
              </a:spcBef>
              <a:defRPr/>
            </a:pPr>
            <a:r>
              <a:rPr lang="en-US" dirty="0">
                <a:solidFill>
                  <a:schemeClr val="tx1"/>
                </a:solidFill>
              </a:rPr>
              <a:t>repairs (and alterations) must be directed by a Design Authority and must be done to ASME Code, National Standard or equivalent.</a:t>
            </a:r>
          </a:p>
        </p:txBody>
      </p:sp>
      <p:pic>
        <p:nvPicPr>
          <p:cNvPr id="542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8763" y="3762375"/>
            <a:ext cx="3729037"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Is it Maintenance or Repair?</a:t>
            </a:r>
          </a:p>
        </p:txBody>
      </p:sp>
      <p:sp>
        <p:nvSpPr>
          <p:cNvPr id="2" name="TextBox 1">
            <a:extLst>
              <a:ext uri="{FF2B5EF4-FFF2-40B4-BE49-F238E27FC236}">
                <a16:creationId xmlns:a16="http://schemas.microsoft.com/office/drawing/2014/main" id="{701E8869-C51F-482E-AD60-842AB9EB116C}"/>
              </a:ext>
            </a:extLst>
          </p:cNvPr>
          <p:cNvSpPr txBox="1"/>
          <p:nvPr/>
        </p:nvSpPr>
        <p:spPr bwMode="auto">
          <a:xfrm>
            <a:off x="5424488" y="1143000"/>
            <a:ext cx="3429000" cy="4524375"/>
          </a:xfrm>
          <a:prstGeom prst="rect">
            <a:avLst/>
          </a:prstGeom>
          <a:solidFill>
            <a:srgbClr val="FFC000"/>
          </a:solidFill>
          <a:ln w="28575">
            <a:solidFill>
              <a:schemeClr val="bg2"/>
            </a:solidFill>
            <a:miter lim="800000"/>
            <a:headEnd/>
            <a:tailEnd/>
          </a:ln>
          <a:effectLst>
            <a:outerShdw dist="89803" dir="2700000" algn="ctr" rotWithShape="0">
              <a:schemeClr val="bg2"/>
            </a:outerShdw>
          </a:effectLst>
        </p:spPr>
        <p:txBody>
          <a:bodyPr lIns="182880">
            <a:spAutoFit/>
          </a:bodyPr>
          <a:lstStyle/>
          <a:p>
            <a:pPr>
              <a:defRPr/>
            </a:pPr>
            <a:endParaRPr lang="en-US" b="1" kern="0" dirty="0">
              <a:latin typeface="+mn-lt"/>
            </a:endParaRPr>
          </a:p>
          <a:p>
            <a:pPr>
              <a:defRPr/>
            </a:pPr>
            <a:r>
              <a:rPr lang="en-US" b="1" kern="0" dirty="0">
                <a:latin typeface="+mn-lt"/>
              </a:rPr>
              <a:t>Category M - </a:t>
            </a:r>
            <a:r>
              <a:rPr lang="en-US" sz="2000" dirty="0">
                <a:latin typeface="Arial" charset="0"/>
              </a:rPr>
              <a:t>fluid so highly toxic that a single exposure to a very small quantity of the fluid, caused by leakage, can produce serious irreversible harm to persons on breathing or bodily contact, even when prompt restorative measures are taken (ASME B31.3)</a:t>
            </a:r>
          </a:p>
          <a:p>
            <a:pPr>
              <a:defRPr/>
            </a:pPr>
            <a:endParaRPr lang="en-US" sz="2000" kern="0" dirty="0">
              <a:solidFill>
                <a:srgbClr val="0066FF"/>
              </a:solidFill>
              <a:latin typeface="Arial" charset="0"/>
            </a:endParaRPr>
          </a:p>
          <a:p>
            <a:pPr>
              <a:defRPr/>
            </a:pPr>
            <a:endParaRPr lang="en-US" sz="2000" kern="0" dirty="0">
              <a:solidFill>
                <a:srgbClr val="0066FF"/>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6538" y="3733800"/>
            <a:ext cx="36671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l="14108" r="-5695" b="3629"/>
          <a:stretch>
            <a:fillRect/>
          </a:stretch>
        </p:blipFill>
        <p:spPr bwMode="auto">
          <a:xfrm>
            <a:off x="5316538" y="1241425"/>
            <a:ext cx="3903662"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8600" y="1143000"/>
            <a:ext cx="3768725"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07088" y="2036763"/>
            <a:ext cx="2462212" cy="3302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16538" y="1671638"/>
            <a:ext cx="368617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ctagon 6">
            <a:extLst>
              <a:ext uri="{FF2B5EF4-FFF2-40B4-BE49-F238E27FC236}">
                <a16:creationId xmlns:a16="http://schemas.microsoft.com/office/drawing/2014/main" id="{800070F8-FDA4-48E4-B7C2-CE691B0ECFBE}"/>
              </a:ext>
            </a:extLst>
          </p:cNvPr>
          <p:cNvSpPr/>
          <p:nvPr/>
        </p:nvSpPr>
        <p:spPr bwMode="auto">
          <a:xfrm>
            <a:off x="5383213" y="1671638"/>
            <a:ext cx="3619499" cy="3588543"/>
          </a:xfrm>
          <a:prstGeom prst="octagon">
            <a:avLst/>
          </a:prstGeom>
          <a:solidFill>
            <a:srgbClr val="CC0000"/>
          </a:solidFill>
          <a:ln w="9525" cap="flat" cmpd="sng" algn="ctr">
            <a:solidFill>
              <a:schemeClr val="tx1"/>
            </a:solidFill>
            <a:prstDash val="solid"/>
            <a:round/>
            <a:headEnd type="none" w="med" len="med"/>
            <a:tailEnd type="none" w="med" len="med"/>
          </a:ln>
          <a:effectLst/>
        </p:spPr>
        <p:txBody>
          <a:bodyPr/>
          <a:lstStyle/>
          <a:p>
            <a:pPr algn="ctr">
              <a:defRPr/>
            </a:pPr>
            <a:r>
              <a:rPr lang="en-US" sz="3200" b="1" dirty="0">
                <a:ln w="15875" cmpd="sng">
                  <a:solidFill>
                    <a:schemeClr val="tx2"/>
                  </a:solidFill>
                </a:ln>
                <a:solidFill>
                  <a:schemeClr val="bg1"/>
                </a:solidFill>
                <a:latin typeface="Bernard MT Condensed" panose="02050806060905020404" pitchFamily="18" charset="0"/>
              </a:rPr>
              <a:t>Repairs must be under the direction of a Design Authority </a:t>
            </a:r>
          </a:p>
        </p:txBody>
      </p:sp>
      <p:sp>
        <p:nvSpPr>
          <p:cNvPr id="7172" name="Rectangle 4">
            <a:extLst>
              <a:ext uri="{FF2B5EF4-FFF2-40B4-BE49-F238E27FC236}">
                <a16:creationId xmlns:a16="http://schemas.microsoft.com/office/drawing/2014/main" id="{87E5E5B0-F39E-4485-AF9A-6022879A79D2}"/>
              </a:ext>
            </a:extLst>
          </p:cNvPr>
          <p:cNvSpPr>
            <a:spLocks noGrp="1" noChangeArrowheads="1"/>
          </p:cNvSpPr>
          <p:nvPr>
            <p:ph type="body" sz="half" idx="1"/>
          </p:nvPr>
        </p:nvSpPr>
        <p:spPr>
          <a:xfrm>
            <a:off x="152400" y="1084263"/>
            <a:ext cx="5011738"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spcBef>
                <a:spcPct val="0"/>
              </a:spcBef>
              <a:buFontTx/>
              <a:buNone/>
              <a:defRPr/>
            </a:pPr>
            <a:endParaRPr lang="en-US" sz="800" dirty="0"/>
          </a:p>
          <a:p>
            <a:pPr>
              <a:spcBef>
                <a:spcPct val="0"/>
              </a:spcBef>
              <a:buFontTx/>
              <a:buNone/>
              <a:defRPr/>
            </a:pPr>
            <a:r>
              <a:rPr lang="en-US" dirty="0">
                <a:solidFill>
                  <a:schemeClr val="tx1"/>
                </a:solidFill>
              </a:rPr>
              <a:t>For a Category M System, maintenance where the pressure boundary is breached is </a:t>
            </a:r>
            <a:r>
              <a:rPr lang="en-US" dirty="0">
                <a:solidFill>
                  <a:srgbClr val="FF0000"/>
                </a:solidFill>
              </a:rPr>
              <a:t>a repair!</a:t>
            </a:r>
            <a:endParaRPr lang="en-US" dirty="0"/>
          </a:p>
          <a:p>
            <a:pPr>
              <a:spcBef>
                <a:spcPct val="0"/>
              </a:spcBef>
              <a:buFontTx/>
              <a:buNone/>
              <a:defRPr/>
            </a:pPr>
            <a:endParaRPr lang="en-US" sz="800" dirty="0"/>
          </a:p>
          <a:p>
            <a:pPr>
              <a:spcBef>
                <a:spcPct val="0"/>
              </a:spcBef>
              <a:buFontTx/>
              <a:buNone/>
              <a:defRPr/>
            </a:pPr>
            <a:r>
              <a:rPr lang="en-US" dirty="0">
                <a:solidFill>
                  <a:schemeClr val="tx1"/>
                </a:solidFill>
              </a:rPr>
              <a:t>Maintenance on flammable fluid systems where the pressure boundary is breached or hot work is performed close to the pressure boundary is </a:t>
            </a:r>
            <a:r>
              <a:rPr lang="en-US" dirty="0">
                <a:solidFill>
                  <a:srgbClr val="FF0000"/>
                </a:solidFill>
              </a:rPr>
              <a:t>a repair!</a:t>
            </a:r>
            <a:endParaRPr lang="en-US" dirty="0"/>
          </a:p>
          <a:p>
            <a:pPr>
              <a:spcBef>
                <a:spcPct val="0"/>
              </a:spcBef>
              <a:buFontTx/>
              <a:buNone/>
              <a:defRPr/>
            </a:pPr>
            <a:endParaRPr lang="en-US" sz="800" dirty="0"/>
          </a:p>
          <a:p>
            <a:pPr>
              <a:spcBef>
                <a:spcPct val="0"/>
              </a:spcBef>
              <a:buFontTx/>
              <a:buNone/>
              <a:defRPr/>
            </a:pPr>
            <a:r>
              <a:rPr lang="en-US" dirty="0">
                <a:solidFill>
                  <a:schemeClr val="tx1"/>
                </a:solidFill>
              </a:rPr>
              <a:t>Maintenance work that requires welding, grinding, cutting or brazing on the pressure boundary is </a:t>
            </a:r>
            <a:r>
              <a:rPr lang="en-US" dirty="0">
                <a:solidFill>
                  <a:srgbClr val="FF0000"/>
                </a:solidFill>
              </a:rPr>
              <a:t>a repair!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172">
                                            <p:txEl>
                                              <p:pRg st="1" end="1"/>
                                            </p:txEl>
                                          </p:spTgt>
                                        </p:tgtEl>
                                        <p:attrNameLst>
                                          <p:attrName>style.visibility</p:attrName>
                                        </p:attrNameLst>
                                      </p:cBhvr>
                                      <p:to>
                                        <p:strVal val="visible"/>
                                      </p:to>
                                    </p:set>
                                    <p:animEffect transition="in" filter="fade">
                                      <p:cBhvr>
                                        <p:cTn id="7" dur="500"/>
                                        <p:tgtEl>
                                          <p:spTgt spid="717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172">
                                            <p:txEl>
                                              <p:pRg st="3" end="3"/>
                                            </p:txEl>
                                          </p:spTgt>
                                        </p:tgtEl>
                                        <p:attrNameLst>
                                          <p:attrName>style.visibility</p:attrName>
                                        </p:attrNameLst>
                                      </p:cBhvr>
                                      <p:to>
                                        <p:strVal val="visible"/>
                                      </p:to>
                                    </p:set>
                                    <p:animEffect transition="in" filter="fade">
                                      <p:cBhvr>
                                        <p:cTn id="20" dur="500"/>
                                        <p:tgtEl>
                                          <p:spTgt spid="7172">
                                            <p:txEl>
                                              <p:pRg st="3" end="3"/>
                                            </p:txEl>
                                          </p:spTgt>
                                        </p:tgtEl>
                                      </p:cBhvr>
                                    </p:animEffec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nodeType="afterGroup">
                            <p:stCondLst>
                              <p:cond delay="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6" presetClass="emph" presetSubtype="0" fill="hold" nodeType="withEffect">
                                  <p:stCondLst>
                                    <p:cond delay="0"/>
                                  </p:stCondLst>
                                  <p:childTnLst>
                                    <p:animScale>
                                      <p:cBhvr>
                                        <p:cTn id="32" dur="1000" fill="hold"/>
                                        <p:tgtEl>
                                          <p:spTgt spid="5"/>
                                        </p:tgtEl>
                                      </p:cBhvr>
                                      <p:by x="150000" y="15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2">
                                            <p:txEl>
                                              <p:pRg st="5" end="5"/>
                                            </p:txEl>
                                          </p:spTgt>
                                        </p:tgtEl>
                                        <p:attrNameLst>
                                          <p:attrName>style.visibility</p:attrName>
                                        </p:attrNameLst>
                                      </p:cBhvr>
                                      <p:to>
                                        <p:strVal val="visible"/>
                                      </p:to>
                                    </p:set>
                                    <p:animEffect transition="in" filter="fade">
                                      <p:cBhvr>
                                        <p:cTn id="37" dur="500"/>
                                        <p:tgtEl>
                                          <p:spTgt spid="7172">
                                            <p:txEl>
                                              <p:pRg st="5" end="5"/>
                                            </p:txEl>
                                          </p:spTgt>
                                        </p:tgtEl>
                                      </p:cBhvr>
                                    </p:animEffect>
                                  </p:childTnLst>
                                </p:cTn>
                              </p:par>
                              <p:par>
                                <p:cTn id="38" presetID="10" presetClass="exit" presetSubtype="0" fill="hold"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nodeType="afterGroup">
                            <p:stCondLst>
                              <p:cond delay="500"/>
                            </p:stCondLst>
                            <p:childTnLst>
                              <p:par>
                                <p:cTn id="42" presetID="10"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300"/>
                                        <p:tgtEl>
                                          <p:spTgt spid="4"/>
                                        </p:tgtEl>
                                      </p:cBhvr>
                                    </p:animEffect>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300"/>
                                        <p:tgtEl>
                                          <p:spTgt spid="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Is it Maintenance or Repair?</a:t>
            </a:r>
          </a:p>
        </p:txBody>
      </p:sp>
      <p:sp>
        <p:nvSpPr>
          <p:cNvPr id="5" name="Rectangle 4">
            <a:extLst>
              <a:ext uri="{FF2B5EF4-FFF2-40B4-BE49-F238E27FC236}">
                <a16:creationId xmlns:a16="http://schemas.microsoft.com/office/drawing/2014/main" id="{EEA785BB-A332-4A22-8322-E8EF71B61096}"/>
              </a:ext>
            </a:extLst>
          </p:cNvPr>
          <p:cNvSpPr txBox="1">
            <a:spLocks noChangeArrowheads="1"/>
          </p:cNvSpPr>
          <p:nvPr/>
        </p:nvSpPr>
        <p:spPr bwMode="auto">
          <a:xfrm>
            <a:off x="152400" y="1063625"/>
            <a:ext cx="8839200" cy="5184775"/>
          </a:xfrm>
          <a:prstGeom prst="rect">
            <a:avLst/>
          </a:prstGeom>
          <a:solidFill>
            <a:srgbClr val="00FF00"/>
          </a:solidFill>
          <a:ln w="28575">
            <a:solidFill>
              <a:schemeClr val="bg2"/>
            </a:solidFill>
          </a:ln>
          <a:effectLst>
            <a:outerShdw dist="89803" dir="2700000" algn="ctr" rotWithShape="0">
              <a:schemeClr val="bg2"/>
            </a:outerShdw>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algn="ctr">
              <a:spcBef>
                <a:spcPct val="0"/>
              </a:spcBef>
              <a:buFontTx/>
              <a:buNone/>
              <a:defRPr/>
            </a:pPr>
            <a:r>
              <a:rPr lang="en-US" sz="3200" b="1" kern="0" dirty="0">
                <a:solidFill>
                  <a:schemeClr val="tx1"/>
                </a:solidFill>
              </a:rPr>
              <a:t>Examples of Maintenance:</a:t>
            </a:r>
            <a:r>
              <a:rPr lang="en-US" sz="3200" kern="0" dirty="0">
                <a:solidFill>
                  <a:schemeClr val="tx1"/>
                </a:solidFill>
              </a:rPr>
              <a:t>   </a:t>
            </a:r>
          </a:p>
          <a:p>
            <a:pPr algn="ctr">
              <a:spcBef>
                <a:spcPct val="0"/>
              </a:spcBef>
              <a:buFontTx/>
              <a:buNone/>
              <a:defRPr/>
            </a:pPr>
            <a:endParaRPr lang="en-US" sz="800" kern="0" dirty="0">
              <a:solidFill>
                <a:schemeClr val="tx1"/>
              </a:solidFill>
            </a:endParaRPr>
          </a:p>
          <a:p>
            <a:pPr algn="ctr">
              <a:spcBef>
                <a:spcPct val="0"/>
              </a:spcBef>
              <a:buFontTx/>
              <a:buNone/>
              <a:defRPr/>
            </a:pPr>
            <a:r>
              <a:rPr lang="en-US" sz="3200" kern="0" dirty="0">
                <a:solidFill>
                  <a:schemeClr val="tx1"/>
                </a:solidFill>
              </a:rPr>
              <a:t>Cleaning</a:t>
            </a:r>
          </a:p>
          <a:p>
            <a:pPr algn="ctr">
              <a:spcBef>
                <a:spcPct val="0"/>
              </a:spcBef>
              <a:buFontTx/>
              <a:buNone/>
              <a:defRPr/>
            </a:pPr>
            <a:r>
              <a:rPr lang="en-US" sz="3200" kern="0" dirty="0">
                <a:solidFill>
                  <a:schemeClr val="tx1"/>
                </a:solidFill>
              </a:rPr>
              <a:t>Painting and Corrosion Control</a:t>
            </a:r>
          </a:p>
          <a:p>
            <a:pPr algn="ctr">
              <a:spcBef>
                <a:spcPct val="0"/>
              </a:spcBef>
              <a:buFontTx/>
              <a:buNone/>
              <a:defRPr/>
            </a:pPr>
            <a:r>
              <a:rPr lang="en-US" sz="3200" kern="0" dirty="0">
                <a:solidFill>
                  <a:schemeClr val="tx1"/>
                </a:solidFill>
              </a:rPr>
              <a:t>Oil Changes</a:t>
            </a:r>
          </a:p>
          <a:p>
            <a:pPr algn="ctr">
              <a:spcBef>
                <a:spcPct val="0"/>
              </a:spcBef>
              <a:buFontTx/>
              <a:buNone/>
              <a:defRPr/>
            </a:pPr>
            <a:r>
              <a:rPr lang="en-US" sz="3200" kern="0" dirty="0">
                <a:solidFill>
                  <a:schemeClr val="tx1"/>
                </a:solidFill>
              </a:rPr>
              <a:t>Wear Pad Replacement</a:t>
            </a:r>
          </a:p>
          <a:p>
            <a:pPr algn="ctr">
              <a:spcBef>
                <a:spcPct val="0"/>
              </a:spcBef>
              <a:buFontTx/>
              <a:buNone/>
              <a:defRPr/>
            </a:pPr>
            <a:r>
              <a:rPr lang="en-US" sz="3200" kern="0" dirty="0">
                <a:solidFill>
                  <a:schemeClr val="tx1"/>
                </a:solidFill>
              </a:rPr>
              <a:t>Valve Seal Replacement</a:t>
            </a:r>
          </a:p>
          <a:p>
            <a:pPr algn="ctr">
              <a:spcBef>
                <a:spcPct val="0"/>
              </a:spcBef>
              <a:buFontTx/>
              <a:buNone/>
              <a:defRPr/>
            </a:pPr>
            <a:r>
              <a:rPr lang="en-US" sz="3200" kern="0" dirty="0">
                <a:solidFill>
                  <a:schemeClr val="tx1"/>
                </a:solidFill>
              </a:rPr>
              <a:t>Filter Cartridge Replacement</a:t>
            </a:r>
          </a:p>
          <a:p>
            <a:pPr algn="ctr">
              <a:spcBef>
                <a:spcPct val="0"/>
              </a:spcBef>
              <a:buFontTx/>
              <a:buNone/>
              <a:defRPr/>
            </a:pPr>
            <a:r>
              <a:rPr lang="en-US" sz="3200" kern="0" dirty="0">
                <a:solidFill>
                  <a:schemeClr val="tx1"/>
                </a:solidFill>
              </a:rPr>
              <a:t>Pump Bearing Replacement</a:t>
            </a:r>
          </a:p>
          <a:p>
            <a:pPr algn="ctr">
              <a:spcBef>
                <a:spcPct val="0"/>
              </a:spcBef>
              <a:buFontTx/>
              <a:buNone/>
              <a:defRPr/>
            </a:pPr>
            <a:r>
              <a:rPr lang="en-US" sz="3200" kern="0" dirty="0">
                <a:solidFill>
                  <a:schemeClr val="tx1"/>
                </a:solidFill>
              </a:rPr>
              <a:t>Support Hanger Spring Replacement</a:t>
            </a:r>
          </a:p>
          <a:p>
            <a:pPr algn="ctr">
              <a:spcBef>
                <a:spcPct val="0"/>
              </a:spcBef>
              <a:buFontTx/>
              <a:buNone/>
              <a:defRPr/>
            </a:pPr>
            <a:r>
              <a:rPr lang="en-US" sz="3200" kern="0" dirty="0">
                <a:solidFill>
                  <a:schemeClr val="tx1"/>
                </a:solidFill>
              </a:rPr>
              <a:t>Support Roller Lubrication/Replacement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Is it Maintenance or Repair?</a:t>
            </a:r>
          </a:p>
        </p:txBody>
      </p:sp>
      <p:sp>
        <p:nvSpPr>
          <p:cNvPr id="4" name="Rectangle 4">
            <a:extLst>
              <a:ext uri="{FF2B5EF4-FFF2-40B4-BE49-F238E27FC236}">
                <a16:creationId xmlns:a16="http://schemas.microsoft.com/office/drawing/2014/main" id="{FFE721BB-DE45-4BDE-9581-578CA5559A9E}"/>
              </a:ext>
            </a:extLst>
          </p:cNvPr>
          <p:cNvSpPr txBox="1">
            <a:spLocks noChangeArrowheads="1"/>
          </p:cNvSpPr>
          <p:nvPr/>
        </p:nvSpPr>
        <p:spPr bwMode="auto">
          <a:xfrm>
            <a:off x="190500" y="1295400"/>
            <a:ext cx="8763000" cy="4748213"/>
          </a:xfrm>
          <a:prstGeom prst="rect">
            <a:avLst/>
          </a:prstGeom>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p:spPr>
        <p:txBody>
          <a:bodyPr lIns="365760"/>
          <a:lstStyle/>
          <a:p>
            <a:pPr eaLnBrk="1" hangingPunct="1">
              <a:buFont typeface="Arial" charset="0"/>
              <a:buNone/>
              <a:defRPr/>
            </a:pPr>
            <a:r>
              <a:rPr lang="en-US" sz="2800" dirty="0">
                <a:solidFill>
                  <a:srgbClr val="0066FF"/>
                </a:solidFill>
                <a:latin typeface="Arial" charset="0"/>
              </a:rPr>
              <a:t>JLab has several shared pressure systems on site. Prior to tapping into or altering one of these shared systems, contact the overall System Owner and a Design Authority.</a:t>
            </a:r>
          </a:p>
          <a:p>
            <a:pPr eaLnBrk="1" hangingPunct="1">
              <a:buFont typeface="Arial" charset="0"/>
              <a:buNone/>
              <a:defRPr/>
            </a:pPr>
            <a:endParaRPr lang="en-US" sz="2800" dirty="0">
              <a:solidFill>
                <a:srgbClr val="0066FF"/>
              </a:solidFill>
              <a:latin typeface="Arial" charset="0"/>
            </a:endParaRPr>
          </a:p>
        </p:txBody>
      </p:sp>
      <p:graphicFrame>
        <p:nvGraphicFramePr>
          <p:cNvPr id="6" name="Table 5">
            <a:extLst>
              <a:ext uri="{FF2B5EF4-FFF2-40B4-BE49-F238E27FC236}">
                <a16:creationId xmlns:a16="http://schemas.microsoft.com/office/drawing/2014/main" id="{F6D96C4B-0E0A-451B-A488-CCE8573DABAE}"/>
              </a:ext>
            </a:extLst>
          </p:cNvPr>
          <p:cNvGraphicFramePr>
            <a:graphicFrameLocks noGrp="1"/>
          </p:cNvGraphicFramePr>
          <p:nvPr/>
        </p:nvGraphicFramePr>
        <p:xfrm>
          <a:off x="1447800" y="3124200"/>
          <a:ext cx="6096000" cy="249554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1052">
                <a:tc>
                  <a:txBody>
                    <a:bodyPr/>
                    <a:lstStyle/>
                    <a:p>
                      <a:r>
                        <a:rPr lang="en-US" sz="1800" dirty="0">
                          <a:solidFill>
                            <a:srgbClr val="0066FF"/>
                          </a:solidFill>
                        </a:rPr>
                        <a:t>Shared System</a:t>
                      </a:r>
                    </a:p>
                  </a:txBody>
                  <a:tcPr marT="45746" marB="45746"/>
                </a:tc>
                <a:tc>
                  <a:txBody>
                    <a:bodyPr/>
                    <a:lstStyle/>
                    <a:p>
                      <a:r>
                        <a:rPr lang="en-US" sz="1800" dirty="0">
                          <a:solidFill>
                            <a:srgbClr val="0066FF"/>
                          </a:solidFill>
                        </a:rPr>
                        <a:t>System Owner</a:t>
                      </a:r>
                    </a:p>
                  </a:txBody>
                  <a:tcPr marT="45746" marB="45746"/>
                </a:tc>
                <a:extLst>
                  <a:ext uri="{0D108BD9-81ED-4DB2-BD59-A6C34878D82A}">
                    <a16:rowId xmlns:a16="http://schemas.microsoft.com/office/drawing/2014/main" val="10000"/>
                  </a:ext>
                </a:extLst>
              </a:tr>
              <a:tr h="371052">
                <a:tc>
                  <a:txBody>
                    <a:bodyPr/>
                    <a:lstStyle/>
                    <a:p>
                      <a:r>
                        <a:rPr lang="en-US" sz="1800" dirty="0"/>
                        <a:t>LCW</a:t>
                      </a:r>
                    </a:p>
                  </a:txBody>
                  <a:tcPr marT="45746" marB="45746"/>
                </a:tc>
                <a:tc>
                  <a:txBody>
                    <a:bodyPr/>
                    <a:lstStyle/>
                    <a:p>
                      <a:r>
                        <a:rPr lang="en-US" sz="1800" dirty="0"/>
                        <a:t>Carroll Jones  x7672</a:t>
                      </a:r>
                    </a:p>
                  </a:txBody>
                  <a:tcPr marT="45746" marB="45746"/>
                </a:tc>
                <a:extLst>
                  <a:ext uri="{0D108BD9-81ED-4DB2-BD59-A6C34878D82A}">
                    <a16:rowId xmlns:a16="http://schemas.microsoft.com/office/drawing/2014/main" val="10001"/>
                  </a:ext>
                </a:extLst>
              </a:tr>
              <a:tr h="371052">
                <a:tc>
                  <a:txBody>
                    <a:bodyPr/>
                    <a:lstStyle/>
                    <a:p>
                      <a:r>
                        <a:rPr lang="en-US" sz="1800" dirty="0"/>
                        <a:t>Compressed Air</a:t>
                      </a:r>
                    </a:p>
                  </a:txBody>
                  <a:tcPr marT="45746" marB="45746"/>
                </a:tc>
                <a:tc>
                  <a:txBody>
                    <a:bodyPr/>
                    <a:lstStyle/>
                    <a:p>
                      <a:r>
                        <a:rPr lang="en-US" sz="1800" dirty="0"/>
                        <a:t>Carroll Jones  x7672</a:t>
                      </a:r>
                    </a:p>
                  </a:txBody>
                  <a:tcPr marT="45746" marB="45746"/>
                </a:tc>
                <a:extLst>
                  <a:ext uri="{0D108BD9-81ED-4DB2-BD59-A6C34878D82A}">
                    <a16:rowId xmlns:a16="http://schemas.microsoft.com/office/drawing/2014/main" val="10002"/>
                  </a:ext>
                </a:extLst>
              </a:tr>
              <a:tr h="371052">
                <a:tc>
                  <a:txBody>
                    <a:bodyPr/>
                    <a:lstStyle/>
                    <a:p>
                      <a:r>
                        <a:rPr lang="en-US" sz="1800" dirty="0"/>
                        <a:t>Chilled Water</a:t>
                      </a:r>
                    </a:p>
                  </a:txBody>
                  <a:tcPr marT="45746" marB="45746"/>
                </a:tc>
                <a:tc>
                  <a:txBody>
                    <a:bodyPr/>
                    <a:lstStyle/>
                    <a:p>
                      <a:r>
                        <a:rPr lang="en-US" sz="1800" dirty="0"/>
                        <a:t>Carroll Jones  x7672</a:t>
                      </a:r>
                    </a:p>
                  </a:txBody>
                  <a:tcPr marT="45746" marB="45746"/>
                </a:tc>
                <a:extLst>
                  <a:ext uri="{0D108BD9-81ED-4DB2-BD59-A6C34878D82A}">
                    <a16:rowId xmlns:a16="http://schemas.microsoft.com/office/drawing/2014/main" val="10003"/>
                  </a:ext>
                </a:extLst>
              </a:tr>
              <a:tr h="640289">
                <a:tc>
                  <a:txBody>
                    <a:bodyPr/>
                    <a:lstStyle/>
                    <a:p>
                      <a:r>
                        <a:rPr lang="en-US" sz="1800" dirty="0"/>
                        <a:t>Nitrogen Service</a:t>
                      </a:r>
                    </a:p>
                  </a:txBody>
                  <a:tcPr marT="45746" marB="45746"/>
                </a:tc>
                <a:tc>
                  <a:txBody>
                    <a:bodyPr/>
                    <a:lstStyle/>
                    <a:p>
                      <a:r>
                        <a:rPr lang="en-US" sz="1800" dirty="0"/>
                        <a:t>Carroll Jones  x7672</a:t>
                      </a:r>
                    </a:p>
                    <a:p>
                      <a:r>
                        <a:rPr lang="en-US" sz="1800" dirty="0"/>
                        <a:t>*Nate</a:t>
                      </a:r>
                      <a:r>
                        <a:rPr lang="en-US" sz="1800" baseline="0" dirty="0"/>
                        <a:t> </a:t>
                      </a:r>
                      <a:r>
                        <a:rPr lang="en-US" sz="1800" baseline="0" dirty="0" err="1"/>
                        <a:t>Laverdure</a:t>
                      </a:r>
                      <a:r>
                        <a:rPr lang="en-US" sz="1800" dirty="0"/>
                        <a:t>  x6260</a:t>
                      </a:r>
                    </a:p>
                  </a:txBody>
                  <a:tcPr marT="45746" marB="45746"/>
                </a:tc>
                <a:extLst>
                  <a:ext uri="{0D108BD9-81ED-4DB2-BD59-A6C34878D82A}">
                    <a16:rowId xmlns:a16="http://schemas.microsoft.com/office/drawing/2014/main" val="10004"/>
                  </a:ext>
                </a:extLst>
              </a:tr>
              <a:tr h="371052">
                <a:tc>
                  <a:txBody>
                    <a:bodyPr/>
                    <a:lstStyle/>
                    <a:p>
                      <a:r>
                        <a:rPr lang="en-US" sz="1800" dirty="0"/>
                        <a:t>Helium Service</a:t>
                      </a:r>
                    </a:p>
                  </a:txBody>
                  <a:tcPr marT="45746" marB="45746"/>
                </a:tc>
                <a:tc>
                  <a:txBody>
                    <a:bodyPr/>
                    <a:lstStyle/>
                    <a:p>
                      <a:r>
                        <a:rPr lang="en-US" sz="1800" dirty="0"/>
                        <a:t>*Nate</a:t>
                      </a:r>
                      <a:r>
                        <a:rPr lang="en-US" sz="1800" baseline="0" dirty="0"/>
                        <a:t> </a:t>
                      </a:r>
                      <a:r>
                        <a:rPr lang="en-US" sz="1800" baseline="0" dirty="0" err="1"/>
                        <a:t>Laverdure</a:t>
                      </a:r>
                      <a:r>
                        <a:rPr lang="en-US" sz="1800" dirty="0"/>
                        <a:t>  x6260</a:t>
                      </a:r>
                    </a:p>
                  </a:txBody>
                  <a:tcPr marT="45746" marB="45746"/>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ADD642B8-7B59-4278-8E42-A57A5D4C4F79}"/>
              </a:ext>
            </a:extLst>
          </p:cNvPr>
          <p:cNvSpPr txBox="1"/>
          <p:nvPr/>
        </p:nvSpPr>
        <p:spPr bwMode="auto">
          <a:xfrm>
            <a:off x="990600" y="5570538"/>
            <a:ext cx="7543800" cy="812800"/>
          </a:xfrm>
          <a:prstGeom prst="rect">
            <a:avLst/>
          </a:prstGeom>
          <a:noFill/>
          <a:ln w="28575">
            <a:noFill/>
            <a:miter lim="800000"/>
            <a:headEnd/>
            <a:tailEnd/>
          </a:ln>
          <a:effectLst/>
        </p:spPr>
        <p:txBody>
          <a:bodyPr>
            <a:spAutoFit/>
          </a:bodyPr>
          <a:lstStyle/>
          <a:p>
            <a:pPr eaLnBrk="1" hangingPunct="1">
              <a:spcBef>
                <a:spcPct val="20000"/>
              </a:spcBef>
              <a:defRPr/>
            </a:pPr>
            <a:r>
              <a:rPr lang="en-US" sz="1800" dirty="0"/>
              <a:t>*Nate is a contact and can identify the specific cryogenic System Owner</a:t>
            </a:r>
          </a:p>
          <a:p>
            <a:pPr marL="342900" indent="-342900" eaLnBrk="1" hangingPunct="1">
              <a:spcBef>
                <a:spcPct val="20000"/>
              </a:spcBef>
              <a:buFontTx/>
              <a:buChar char="•"/>
              <a:defRPr/>
            </a:pPr>
            <a:endParaRPr lang="en-US" kern="0" dirty="0">
              <a:solidFill>
                <a:srgbClr val="0066FF"/>
              </a:solidFill>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4356100" cy="510540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10"/>
          <p:cNvSpPr>
            <a:spLocks noChangeArrowheads="1"/>
          </p:cNvSpPr>
          <p:nvPr/>
        </p:nvSpPr>
        <p:spPr bwMode="auto">
          <a:xfrm>
            <a:off x="1554163" y="2590800"/>
            <a:ext cx="7467600" cy="2514600"/>
          </a:xfrm>
          <a:prstGeom prst="wedgeRoundRectCallout">
            <a:avLst>
              <a:gd name="adj1" fmla="val -60648"/>
              <a:gd name="adj2" fmla="val -55282"/>
              <a:gd name="adj3" fmla="val 16667"/>
            </a:avLst>
          </a:prstGeom>
          <a:solidFill>
            <a:srgbClr val="FFFF00"/>
          </a:solidFill>
          <a:ln w="9525">
            <a:solidFill>
              <a:srgbClr val="0066FF"/>
            </a:solidFill>
            <a:miter lim="800000"/>
            <a:headEnd/>
            <a:tailEnd/>
          </a:ln>
          <a:effectLst>
            <a:outerShdw dist="107763" dir="2700000" algn="ctr" rotWithShape="0">
              <a:srgbClr val="0066FF">
                <a:alpha val="50000"/>
              </a:srgbClr>
            </a:outerShdw>
          </a:effec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“Contractors must ensure that all pressure vessels … and supporting piping systems conform to:</a:t>
            </a:r>
          </a:p>
          <a:p>
            <a:pPr>
              <a:spcBef>
                <a:spcPct val="0"/>
              </a:spcBef>
              <a:buFontTx/>
              <a:buNone/>
            </a:pPr>
            <a:r>
              <a:rPr lang="en-US" altLang="en-US" sz="2000">
                <a:solidFill>
                  <a:schemeClr val="tx1"/>
                </a:solidFill>
              </a:rPr>
              <a:t>	(1) The applicable ASME Boiler and Pressure  	    	      Vessel Code</a:t>
            </a:r>
          </a:p>
          <a:p>
            <a:pPr>
              <a:spcBef>
                <a:spcPct val="0"/>
              </a:spcBef>
              <a:buFontTx/>
              <a:buNone/>
            </a:pPr>
            <a:r>
              <a:rPr lang="en-US" altLang="en-US" sz="2000">
                <a:solidFill>
                  <a:schemeClr val="tx1"/>
                </a:solidFill>
              </a:rPr>
              <a:t>	(2) The applicable ASME B31 Code for  			      Pressure Piping</a:t>
            </a:r>
          </a:p>
          <a:p>
            <a:pPr>
              <a:spcBef>
                <a:spcPct val="0"/>
              </a:spcBef>
              <a:buFontTx/>
              <a:buNone/>
            </a:pPr>
            <a:r>
              <a:rPr lang="en-US" altLang="en-US" sz="2000">
                <a:solidFill>
                  <a:schemeClr val="tx1"/>
                </a:solidFill>
              </a:rPr>
              <a:t>	(3) The strictest applicable state and local codes”</a:t>
            </a:r>
          </a:p>
        </p:txBody>
      </p:sp>
      <p:sp>
        <p:nvSpPr>
          <p:cNvPr id="11" name="AutoShape 10"/>
          <p:cNvSpPr>
            <a:spLocks noChangeArrowheads="1"/>
          </p:cNvSpPr>
          <p:nvPr/>
        </p:nvSpPr>
        <p:spPr bwMode="auto">
          <a:xfrm>
            <a:off x="1554163" y="5257800"/>
            <a:ext cx="7467600" cy="1447800"/>
          </a:xfrm>
          <a:prstGeom prst="wedgeRoundRectCallout">
            <a:avLst>
              <a:gd name="adj1" fmla="val -60653"/>
              <a:gd name="adj2" fmla="val -40181"/>
              <a:gd name="adj3" fmla="val 16667"/>
            </a:avLst>
          </a:prstGeom>
          <a:solidFill>
            <a:srgbClr val="FFFF00"/>
          </a:solidFill>
          <a:ln w="9525">
            <a:solidFill>
              <a:srgbClr val="0066FF"/>
            </a:solidFill>
            <a:miter lim="800000"/>
            <a:headEnd/>
            <a:tailEnd/>
          </a:ln>
          <a:effectLst>
            <a:outerShdw dist="107763" dir="2700000" algn="ctr" rotWithShape="0">
              <a:srgbClr val="0066FF">
                <a:alpha val="50000"/>
              </a:srgbClr>
            </a:outerShdw>
          </a:effec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“When national consensus codes are not applicable (because of pressure range, vessel geometry, use of special material, etc.), contractors must implement measures to provide equivalent protection…”</a:t>
            </a:r>
          </a:p>
        </p:txBody>
      </p:sp>
      <p:sp>
        <p:nvSpPr>
          <p:cNvPr id="7173" name="Rectangle 5"/>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Introduction: Why Are We Here?</a:t>
            </a:r>
          </a:p>
        </p:txBody>
      </p:sp>
      <p:sp>
        <p:nvSpPr>
          <p:cNvPr id="7178" name="AutoShape 10"/>
          <p:cNvSpPr>
            <a:spLocks noChangeArrowheads="1"/>
          </p:cNvSpPr>
          <p:nvPr/>
        </p:nvSpPr>
        <p:spPr bwMode="auto">
          <a:xfrm>
            <a:off x="1555750" y="685800"/>
            <a:ext cx="7467600" cy="1768475"/>
          </a:xfrm>
          <a:prstGeom prst="wedgeRoundRectCallout">
            <a:avLst>
              <a:gd name="adj1" fmla="val -60046"/>
              <a:gd name="adj2" fmla="val 25116"/>
              <a:gd name="adj3" fmla="val 16667"/>
            </a:avLst>
          </a:prstGeom>
          <a:solidFill>
            <a:srgbClr val="FFFF00"/>
          </a:solidFill>
          <a:ln w="9525">
            <a:solidFill>
              <a:srgbClr val="0066FF"/>
            </a:solidFill>
            <a:miter lim="800000"/>
            <a:headEnd/>
            <a:tailEnd/>
          </a:ln>
          <a:effectLst>
            <a:outerShdw dist="107763" dir="2700000" algn="ctr" rotWithShape="0">
              <a:srgbClr val="0066FF">
                <a:alpha val="50000"/>
              </a:srgbClr>
            </a:outerShdw>
          </a:effec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“Contractors must establish safety policies and procedures to ensure that pressure systems are designed, fabricated, tested, inspected, maintained, repaired, and operated by trained and qualified personnel in accordance with applicable and sound engineering principles.”</a:t>
            </a:r>
          </a:p>
        </p:txBody>
      </p:sp>
      <p:sp>
        <p:nvSpPr>
          <p:cNvPr id="12" name="AutoShape 10"/>
          <p:cNvSpPr>
            <a:spLocks noChangeArrowheads="1"/>
          </p:cNvSpPr>
          <p:nvPr/>
        </p:nvSpPr>
        <p:spPr bwMode="auto">
          <a:xfrm>
            <a:off x="1555750" y="685800"/>
            <a:ext cx="7467600" cy="1768475"/>
          </a:xfrm>
          <a:prstGeom prst="wedgeRoundRectCallout">
            <a:avLst>
              <a:gd name="adj1" fmla="val -60046"/>
              <a:gd name="adj2" fmla="val 25116"/>
              <a:gd name="adj3" fmla="val 16667"/>
            </a:avLst>
          </a:prstGeom>
          <a:solidFill>
            <a:srgbClr val="FFFF00"/>
          </a:solidFill>
          <a:ln w="9525">
            <a:solidFill>
              <a:srgbClr val="0066FF"/>
            </a:solidFill>
            <a:miter lim="800000"/>
            <a:headEnd/>
            <a:tailEnd/>
          </a:ln>
          <a:effectLst>
            <a:outerShdw dist="107763" dir="2700000" algn="ctr" rotWithShape="0">
              <a:srgbClr val="0066FF">
                <a:alpha val="50000"/>
              </a:srgbClr>
            </a:outerShdw>
          </a:effec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r>
              <a:rPr lang="en-US" altLang="en-US" sz="2000">
                <a:solidFill>
                  <a:schemeClr val="tx1"/>
                </a:solidFill>
              </a:rPr>
              <a:t>“Contractors must establish safety policies and procedures to ensure that pressure systems are designed, fabricated, tested, </a:t>
            </a:r>
            <a:r>
              <a:rPr lang="en-US" altLang="en-US" sz="2000">
                <a:solidFill>
                  <a:srgbClr val="FF0000"/>
                </a:solidFill>
              </a:rPr>
              <a:t>inspected, maintained, repaired, and operated by trained and qualified personnel in accordance with applicable and sound engineering principles</a:t>
            </a:r>
            <a:r>
              <a:rPr lang="en-US" altLang="en-US" sz="2000">
                <a:solidFill>
                  <a:schemeClr val="tx1"/>
                </a:solidFill>
              </a:rPr>
              <a:t>.”</a:t>
            </a:r>
          </a:p>
        </p:txBody>
      </p:sp>
      <p:sp>
        <p:nvSpPr>
          <p:cNvPr id="2" name="Right Arrow 1"/>
          <p:cNvSpPr>
            <a:spLocks noChangeArrowheads="1"/>
          </p:cNvSpPr>
          <p:nvPr/>
        </p:nvSpPr>
        <p:spPr bwMode="auto">
          <a:xfrm>
            <a:off x="28575" y="1143000"/>
            <a:ext cx="1600200" cy="1143000"/>
          </a:xfrm>
          <a:prstGeom prst="rightArrow">
            <a:avLst>
              <a:gd name="adj1" fmla="val 50000"/>
              <a:gd name="adj2" fmla="val 49998"/>
            </a:avLst>
          </a:prstGeom>
          <a:solidFill>
            <a:srgbClr val="FF0000"/>
          </a:solidFill>
          <a:ln w="9525" algn="ctr">
            <a:solidFill>
              <a:srgbClr val="FF0000"/>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rgbClr val="FF0000"/>
              </a:solidFill>
            </a:endParaRPr>
          </a:p>
        </p:txBody>
      </p:sp>
      <p:sp>
        <p:nvSpPr>
          <p:cNvPr id="9" name="Rectangle 12">
            <a:extLst>
              <a:ext uri="{FF2B5EF4-FFF2-40B4-BE49-F238E27FC236}">
                <a16:creationId xmlns:a16="http://schemas.microsoft.com/office/drawing/2014/main" id="{E62E17C9-5474-4330-BCB8-307CD07A7F8F}"/>
              </a:ext>
            </a:extLst>
          </p:cNvPr>
          <p:cNvSpPr txBox="1">
            <a:spLocks noChangeArrowheads="1"/>
          </p:cNvSpPr>
          <p:nvPr/>
        </p:nvSpPr>
        <p:spPr bwMode="auto">
          <a:xfrm>
            <a:off x="441325" y="2668588"/>
            <a:ext cx="8159750" cy="4048125"/>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nchor="ct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eaLnBrk="1" hangingPunct="1">
              <a:buFont typeface="Wingdings" panose="05000000000000000000" pitchFamily="2" charset="2"/>
              <a:buChar char="Ø"/>
              <a:defRPr/>
            </a:pPr>
            <a:r>
              <a:rPr lang="en-US" sz="3200" b="1" kern="0" dirty="0"/>
              <a:t>10CFR851 has always imposed requirements on post-construction.</a:t>
            </a:r>
          </a:p>
          <a:p>
            <a:pPr eaLnBrk="1" hangingPunct="1">
              <a:buFont typeface="Wingdings" panose="05000000000000000000" pitchFamily="2" charset="2"/>
              <a:buChar char="Ø"/>
              <a:defRPr/>
            </a:pPr>
            <a:r>
              <a:rPr lang="en-US" sz="3200" b="1" kern="0" dirty="0"/>
              <a:t>Our new program includes a more structured approach to how we define post-construction “applicable and sound engineering principles”.  </a:t>
            </a:r>
          </a:p>
          <a:p>
            <a:pPr eaLnBrk="1" hangingPunct="1">
              <a:buFont typeface="Wingdings" panose="05000000000000000000" pitchFamily="2" charset="2"/>
              <a:buChar char="Ø"/>
              <a:defRPr/>
            </a:pPr>
            <a:r>
              <a:rPr lang="en-US" sz="3200" b="1" kern="0" dirty="0"/>
              <a:t>“System Owner” is now identified.         </a:t>
            </a:r>
          </a:p>
        </p:txBody>
      </p:sp>
      <p:sp>
        <p:nvSpPr>
          <p:cNvPr id="13" name="Rectangle 12">
            <a:extLst>
              <a:ext uri="{FF2B5EF4-FFF2-40B4-BE49-F238E27FC236}">
                <a16:creationId xmlns:a16="http://schemas.microsoft.com/office/drawing/2014/main" id="{A229D0D9-6291-4F86-81B3-E6C0ED1CEC20}"/>
              </a:ext>
            </a:extLst>
          </p:cNvPr>
          <p:cNvSpPr txBox="1">
            <a:spLocks noChangeArrowheads="1"/>
          </p:cNvSpPr>
          <p:nvPr/>
        </p:nvSpPr>
        <p:spPr bwMode="auto">
          <a:xfrm>
            <a:off x="452438" y="2668588"/>
            <a:ext cx="8159750" cy="4048125"/>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algn="ctr" eaLnBrk="1" hangingPunct="1">
              <a:buFontTx/>
              <a:buNone/>
              <a:defRPr/>
            </a:pPr>
            <a:r>
              <a:rPr lang="en-US" sz="2800" b="1" kern="0" dirty="0"/>
              <a:t>Post-construction references used are:</a:t>
            </a:r>
          </a:p>
          <a:p>
            <a:pPr algn="ctr" eaLnBrk="1" hangingPunct="1">
              <a:buFontTx/>
              <a:buNone/>
              <a:defRPr/>
            </a:pPr>
            <a:r>
              <a:rPr lang="en-US" sz="2000" b="1" kern="0" dirty="0"/>
              <a:t>API 521 Guide for Pressure-relieving and Depressuring Systems</a:t>
            </a:r>
          </a:p>
          <a:p>
            <a:pPr algn="ctr" eaLnBrk="1" hangingPunct="1">
              <a:buFontTx/>
              <a:buNone/>
              <a:defRPr/>
            </a:pPr>
            <a:r>
              <a:rPr lang="en-US" sz="2000" b="1" kern="0" dirty="0"/>
              <a:t>API 576 Inspection of Pressure Relieving Devices</a:t>
            </a:r>
          </a:p>
          <a:p>
            <a:pPr algn="ctr" eaLnBrk="1" hangingPunct="1">
              <a:buFontTx/>
              <a:buNone/>
              <a:defRPr/>
            </a:pPr>
            <a:r>
              <a:rPr lang="en-US" sz="2000" b="1" kern="0" dirty="0"/>
              <a:t>National Board Inspection Code (NBIC)/NB23</a:t>
            </a:r>
          </a:p>
          <a:p>
            <a:pPr algn="ctr" eaLnBrk="1" hangingPunct="1">
              <a:buFontTx/>
              <a:buNone/>
              <a:defRPr/>
            </a:pPr>
            <a:r>
              <a:rPr lang="en-US" sz="2000" kern="0" dirty="0"/>
              <a:t>Part1: Rules for Installation</a:t>
            </a:r>
          </a:p>
          <a:p>
            <a:pPr algn="ctr" eaLnBrk="1" hangingPunct="1">
              <a:buFontTx/>
              <a:buNone/>
              <a:defRPr/>
            </a:pPr>
            <a:r>
              <a:rPr lang="en-US" sz="2000" kern="0" dirty="0"/>
              <a:t>Part 2: Rules for Inspection</a:t>
            </a:r>
          </a:p>
          <a:p>
            <a:pPr algn="ctr" eaLnBrk="1" hangingPunct="1">
              <a:buFontTx/>
              <a:buNone/>
              <a:defRPr/>
            </a:pPr>
            <a:r>
              <a:rPr lang="en-US" sz="2000" kern="0" dirty="0"/>
              <a:t>Part 3: Rules for Repair and Alteration</a:t>
            </a:r>
          </a:p>
          <a:p>
            <a:pPr marL="0" indent="0" algn="ctr">
              <a:buFontTx/>
              <a:buNone/>
              <a:defRPr/>
            </a:pPr>
            <a:r>
              <a:rPr lang="en-US" sz="2000" b="1" kern="0" dirty="0"/>
              <a:t>ASME PCC-1 </a:t>
            </a:r>
            <a:r>
              <a:rPr lang="en-US" sz="2000" b="1" dirty="0"/>
              <a:t>Guidelines for Pressure Boundary Bolted Flange Joint Assembly</a:t>
            </a:r>
            <a:endParaRPr lang="en-US" sz="2000" b="1" kern="0" dirty="0"/>
          </a:p>
          <a:p>
            <a:pPr algn="ctr" eaLnBrk="1" hangingPunct="1">
              <a:buFontTx/>
              <a:buNone/>
              <a:defRPr/>
            </a:pPr>
            <a:r>
              <a:rPr lang="en-US" sz="2000" b="1" kern="0" dirty="0"/>
              <a:t>ASME PCC-2 Repair of Pressure Equipment and Piping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par>
                          <p:cTn id="14" fill="hold" nodeType="afterGroup">
                            <p:stCondLst>
                              <p:cond delay="1000"/>
                            </p:stCondLst>
                            <p:childTnLst>
                              <p:par>
                                <p:cTn id="15" presetID="10" presetClass="entr" presetSubtype="0" fill="hold" grpId="0" nodeType="after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nodeType="afterGroup">
                            <p:stCondLst>
                              <p:cond delay="2500"/>
                            </p:stCondLst>
                            <p:childTnLst>
                              <p:par>
                                <p:cTn id="22" presetID="53" presetClass="entr" presetSubtype="16" fill="hold" grpId="0" nodeType="afterEffect">
                                  <p:stCondLst>
                                    <p:cond delay="1500"/>
                                  </p:stCondLst>
                                  <p:childTnLst>
                                    <p:set>
                                      <p:cBhvr>
                                        <p:cTn id="23" dur="1" fill="hold">
                                          <p:stCondLst>
                                            <p:cond delay="0"/>
                                          </p:stCondLst>
                                        </p:cTn>
                                        <p:tgtEl>
                                          <p:spTgt spid="9"/>
                                        </p:tgtEl>
                                        <p:attrNameLst>
                                          <p:attrName>style.visibility</p:attrName>
                                        </p:attrNameLst>
                                      </p:cBhvr>
                                      <p:to>
                                        <p:strVal val="visible"/>
                                      </p:to>
                                    </p:set>
                                    <p:anim calcmode="lin" valueType="num">
                                      <p:cBhvr>
                                        <p:cTn id="24" dur="1500" fill="hold"/>
                                        <p:tgtEl>
                                          <p:spTgt spid="9"/>
                                        </p:tgtEl>
                                        <p:attrNameLst>
                                          <p:attrName>ppt_w</p:attrName>
                                        </p:attrNameLst>
                                      </p:cBhvr>
                                      <p:tavLst>
                                        <p:tav tm="0">
                                          <p:val>
                                            <p:fltVal val="0"/>
                                          </p:val>
                                        </p:tav>
                                        <p:tav tm="100000">
                                          <p:val>
                                            <p:strVal val="#ppt_w"/>
                                          </p:val>
                                        </p:tav>
                                      </p:tavLst>
                                    </p:anim>
                                    <p:anim calcmode="lin" valueType="num">
                                      <p:cBhvr>
                                        <p:cTn id="25" dur="1500" fill="hold"/>
                                        <p:tgtEl>
                                          <p:spTgt spid="9"/>
                                        </p:tgtEl>
                                        <p:attrNameLst>
                                          <p:attrName>ppt_h</p:attrName>
                                        </p:attrNameLst>
                                      </p:cBhvr>
                                      <p:tavLst>
                                        <p:tav tm="0">
                                          <p:val>
                                            <p:fltVal val="0"/>
                                          </p:val>
                                        </p:tav>
                                        <p:tav tm="100000">
                                          <p:val>
                                            <p:strVal val="#ppt_h"/>
                                          </p:val>
                                        </p:tav>
                                      </p:tavLst>
                                    </p:anim>
                                    <p:animEffect transition="in" filter="fade">
                                      <p:cBhvr>
                                        <p:cTn id="26" dur="15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Effect transition="in" filter="fade">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178" grpId="0" animBg="1"/>
      <p:bldP spid="12" grpId="0" animBg="1"/>
      <p:bldP spid="2" grpId="0" animBg="1"/>
      <p:bldP spid="9"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COURSE OVERVIEW</a:t>
            </a:r>
          </a:p>
        </p:txBody>
      </p:sp>
      <p:sp>
        <p:nvSpPr>
          <p:cNvPr id="7172" name="Rectangle 4">
            <a:extLst>
              <a:ext uri="{FF2B5EF4-FFF2-40B4-BE49-F238E27FC236}">
                <a16:creationId xmlns:a16="http://schemas.microsoft.com/office/drawing/2014/main" id="{33BA7D0F-94D8-4F31-879B-5772245231B8}"/>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algn="ctr" eaLnBrk="1" hangingPunct="1">
              <a:lnSpc>
                <a:spcPct val="90000"/>
              </a:lnSpc>
              <a:buFontTx/>
              <a:buNone/>
              <a:defRPr/>
            </a:pPr>
            <a:endParaRPr lang="en-US" sz="1200" dirty="0"/>
          </a:p>
          <a:p>
            <a:pPr algn="ctr" eaLnBrk="1" hangingPunct="1">
              <a:lnSpc>
                <a:spcPct val="90000"/>
              </a:lnSpc>
              <a:buFontTx/>
              <a:buNone/>
              <a:defRPr/>
            </a:pPr>
            <a:r>
              <a:rPr lang="en-US" sz="3200" dirty="0"/>
              <a:t>Introduction: </a:t>
            </a:r>
            <a:r>
              <a:rPr lang="en-US" sz="3200" dirty="0">
                <a:solidFill>
                  <a:schemeClr val="bg2"/>
                </a:solidFill>
              </a:rPr>
              <a:t>Why Are We Here?</a:t>
            </a:r>
          </a:p>
          <a:p>
            <a:pPr algn="ctr" eaLnBrk="1" hangingPunct="1">
              <a:lnSpc>
                <a:spcPct val="90000"/>
              </a:lnSpc>
              <a:buFontTx/>
              <a:buNone/>
              <a:defRPr/>
            </a:pPr>
            <a:r>
              <a:rPr lang="en-US" sz="3200" dirty="0"/>
              <a:t>“Anatomy of a Disaster”</a:t>
            </a:r>
          </a:p>
          <a:p>
            <a:pPr algn="ctr" eaLnBrk="1" hangingPunct="1">
              <a:lnSpc>
                <a:spcPct val="90000"/>
              </a:lnSpc>
              <a:buFontTx/>
              <a:buNone/>
              <a:defRPr/>
            </a:pPr>
            <a:r>
              <a:rPr lang="en-US" sz="3200" dirty="0"/>
              <a:t>Safe Operation Techniques</a:t>
            </a:r>
          </a:p>
          <a:p>
            <a:pPr algn="ctr" eaLnBrk="1" hangingPunct="1">
              <a:lnSpc>
                <a:spcPct val="90000"/>
              </a:lnSpc>
              <a:buFontTx/>
              <a:buNone/>
              <a:defRPr/>
            </a:pPr>
            <a:r>
              <a:rPr lang="en-US" sz="3200" dirty="0"/>
              <a:t>Maintenance or Repair?</a:t>
            </a:r>
          </a:p>
          <a:p>
            <a:pPr algn="ctr" eaLnBrk="1" hangingPunct="1">
              <a:lnSpc>
                <a:spcPct val="90000"/>
              </a:lnSpc>
              <a:buFontTx/>
              <a:buNone/>
              <a:defRPr/>
            </a:pPr>
            <a:r>
              <a:rPr lang="en-US" sz="3200" dirty="0"/>
              <a:t>Safe Maintenance Techniques</a:t>
            </a:r>
          </a:p>
          <a:p>
            <a:pPr marL="0" indent="0" algn="ctr" eaLnBrk="1" hangingPunct="1">
              <a:lnSpc>
                <a:spcPct val="90000"/>
              </a:lnSpc>
              <a:buFontTx/>
              <a:buNone/>
              <a:defRPr/>
            </a:pPr>
            <a:r>
              <a:rPr lang="en-US" sz="3200" dirty="0"/>
              <a:t>Maintenance Lessons Learned</a:t>
            </a:r>
            <a:endParaRPr lang="en-US" sz="3200" dirty="0">
              <a:solidFill>
                <a:srgbClr val="808080"/>
              </a:solidFill>
            </a:endParaRPr>
          </a:p>
          <a:p>
            <a:pPr marL="0" indent="0" algn="ctr" eaLnBrk="1" hangingPunct="1">
              <a:lnSpc>
                <a:spcPct val="90000"/>
              </a:lnSpc>
              <a:buFontTx/>
              <a:buNone/>
              <a:defRPr/>
            </a:pPr>
            <a:r>
              <a:rPr lang="en-US" sz="3200" dirty="0"/>
              <a:t>In-service Inspection Program</a:t>
            </a:r>
          </a:p>
          <a:p>
            <a:pPr algn="ctr" eaLnBrk="1" hangingPunct="1">
              <a:lnSpc>
                <a:spcPct val="90000"/>
              </a:lnSpc>
              <a:buFontTx/>
              <a:buNone/>
              <a:defRPr/>
            </a:pPr>
            <a:r>
              <a:rPr lang="en-US" sz="3200" dirty="0"/>
              <a:t>Wrap up / Where to Get Help</a:t>
            </a:r>
          </a:p>
          <a:p>
            <a:pPr algn="ctr" eaLnBrk="1" hangingPunct="1">
              <a:lnSpc>
                <a:spcPct val="90000"/>
              </a:lnSpc>
              <a:buFontTx/>
              <a:buNone/>
              <a:defRPr/>
            </a:pPr>
            <a:r>
              <a:rPr lang="en-US" sz="2800" dirty="0"/>
              <a:t>		</a:t>
            </a:r>
          </a:p>
          <a:p>
            <a:pPr algn="ctr" eaLnBrk="1" hangingPunct="1">
              <a:lnSpc>
                <a:spcPct val="90000"/>
              </a:lnSpc>
              <a:buFontTx/>
              <a:buNone/>
              <a:defRPr/>
            </a:pPr>
            <a:endParaRPr lang="en-US" sz="2800" dirty="0"/>
          </a:p>
          <a:p>
            <a:pPr eaLnBrk="1" hangingPunct="1">
              <a:lnSpc>
                <a:spcPct val="90000"/>
              </a:lnSpc>
              <a:defRPr/>
            </a:pPr>
            <a:endParaRPr lang="en-US" sz="2800" dirty="0"/>
          </a:p>
        </p:txBody>
      </p:sp>
      <p:sp>
        <p:nvSpPr>
          <p:cNvPr id="4" name="Right Arrow 3"/>
          <p:cNvSpPr>
            <a:spLocks noChangeArrowheads="1"/>
          </p:cNvSpPr>
          <p:nvPr/>
        </p:nvSpPr>
        <p:spPr bwMode="auto">
          <a:xfrm>
            <a:off x="628650" y="3348038"/>
            <a:ext cx="773113" cy="485775"/>
          </a:xfrm>
          <a:prstGeom prst="rightArrow">
            <a:avLst>
              <a:gd name="adj1" fmla="val 50000"/>
              <a:gd name="adj2" fmla="val 49919"/>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Safe Maintenance Techniques</a:t>
            </a:r>
          </a:p>
        </p:txBody>
      </p:sp>
      <p:sp>
        <p:nvSpPr>
          <p:cNvPr id="7172" name="Rectangle 4">
            <a:extLst>
              <a:ext uri="{FF2B5EF4-FFF2-40B4-BE49-F238E27FC236}">
                <a16:creationId xmlns:a16="http://schemas.microsoft.com/office/drawing/2014/main" id="{D64009EF-A9D7-4A41-9721-30543A89AFF7}"/>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marL="0" indent="0" algn="ctr" eaLnBrk="1" hangingPunct="1">
              <a:lnSpc>
                <a:spcPct val="90000"/>
              </a:lnSpc>
              <a:buFontTx/>
              <a:buNone/>
              <a:defRPr/>
            </a:pPr>
            <a:endParaRPr lang="en-US" sz="2800" dirty="0">
              <a:solidFill>
                <a:schemeClr val="tx1"/>
              </a:solidFill>
            </a:endParaRPr>
          </a:p>
          <a:p>
            <a:pPr algn="ctr" eaLnBrk="1" hangingPunct="1">
              <a:lnSpc>
                <a:spcPct val="90000"/>
              </a:lnSpc>
              <a:buFont typeface="Wingdings" panose="05000000000000000000" pitchFamily="2" charset="2"/>
              <a:buChar char="ü"/>
              <a:defRPr/>
            </a:pPr>
            <a:r>
              <a:rPr lang="en-US" sz="2800" dirty="0">
                <a:solidFill>
                  <a:schemeClr val="tx1"/>
                </a:solidFill>
              </a:rPr>
              <a:t>Develop a maintenance plan</a:t>
            </a:r>
          </a:p>
          <a:p>
            <a:pPr algn="ctr" eaLnBrk="1" hangingPunct="1">
              <a:lnSpc>
                <a:spcPct val="90000"/>
              </a:lnSpc>
              <a:buFont typeface="Wingdings" panose="05000000000000000000" pitchFamily="2" charset="2"/>
              <a:buChar char="ü"/>
              <a:defRPr/>
            </a:pPr>
            <a:r>
              <a:rPr lang="en-US" sz="2800" dirty="0">
                <a:solidFill>
                  <a:schemeClr val="tx1"/>
                </a:solidFill>
              </a:rPr>
              <a:t>Use work planning/process tools</a:t>
            </a:r>
          </a:p>
          <a:p>
            <a:pPr algn="ctr" eaLnBrk="1" hangingPunct="1">
              <a:lnSpc>
                <a:spcPct val="90000"/>
              </a:lnSpc>
              <a:buFont typeface="Wingdings" panose="05000000000000000000" pitchFamily="2" charset="2"/>
              <a:buChar char="ü"/>
              <a:defRPr/>
            </a:pPr>
            <a:r>
              <a:rPr lang="en-US" sz="2800" dirty="0">
                <a:solidFill>
                  <a:schemeClr val="tx1"/>
                </a:solidFill>
              </a:rPr>
              <a:t>Follow depressurization/repressurization safe practices</a:t>
            </a:r>
          </a:p>
          <a:p>
            <a:pPr algn="ctr" eaLnBrk="1" hangingPunct="1">
              <a:lnSpc>
                <a:spcPct val="90000"/>
              </a:lnSpc>
              <a:buFont typeface="Wingdings" panose="05000000000000000000" pitchFamily="2" charset="2"/>
              <a:buChar char="ü"/>
              <a:defRPr/>
            </a:pPr>
            <a:r>
              <a:rPr lang="en-US" sz="2800" dirty="0">
                <a:solidFill>
                  <a:schemeClr val="tx1"/>
                </a:solidFill>
              </a:rPr>
              <a:t>Joint disassembly example</a:t>
            </a:r>
          </a:p>
          <a:p>
            <a:pPr algn="ctr" eaLnBrk="1" hangingPunct="1">
              <a:lnSpc>
                <a:spcPct val="90000"/>
              </a:lnSpc>
              <a:buFont typeface="Wingdings" panose="05000000000000000000" pitchFamily="2" charset="2"/>
              <a:buChar char="ü"/>
              <a:defRPr/>
            </a:pPr>
            <a:r>
              <a:rPr lang="en-US" sz="2800" dirty="0">
                <a:solidFill>
                  <a:schemeClr val="tx1"/>
                </a:solidFill>
              </a:rPr>
              <a:t>Train technicians for safe maintenance</a:t>
            </a:r>
          </a:p>
          <a:p>
            <a:pPr algn="ctr" eaLnBrk="1" hangingPunct="1">
              <a:lnSpc>
                <a:spcPct val="90000"/>
              </a:lnSpc>
              <a:buFont typeface="Wingdings" panose="05000000000000000000" pitchFamily="2" charset="2"/>
              <a:buChar char="ü"/>
              <a:defRPr/>
            </a:pPr>
            <a:r>
              <a:rPr lang="en-US" sz="2800" dirty="0">
                <a:solidFill>
                  <a:schemeClr val="tx1"/>
                </a:solidFill>
              </a:rPr>
              <a:t>Complete and store required documentation</a:t>
            </a:r>
          </a:p>
          <a:p>
            <a:pPr algn="ctr" eaLnBrk="1" hangingPunct="1">
              <a:lnSpc>
                <a:spcPct val="90000"/>
              </a:lnSpc>
              <a:buFont typeface="Wingdings" panose="05000000000000000000" pitchFamily="2" charset="2"/>
              <a:buChar char="ü"/>
              <a:defRPr/>
            </a:pPr>
            <a:endParaRPr lang="en-US" sz="2800" dirty="0">
              <a:solidFill>
                <a:schemeClr val="tx1"/>
              </a:solidFill>
            </a:endParaRPr>
          </a:p>
          <a:p>
            <a:pPr eaLnBrk="1" hangingPunct="1">
              <a:lnSpc>
                <a:spcPct val="90000"/>
              </a:lnSpc>
              <a:buFont typeface="Wingdings" panose="05000000000000000000" pitchFamily="2" charset="2"/>
              <a:buChar char="ü"/>
              <a:defRPr/>
            </a:pPr>
            <a:endParaRPr lang="en-US" sz="28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216A564-2DB7-4A6F-A8FE-DA98690F90A5}"/>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Maintenance Techniques:</a:t>
            </a:r>
            <a:br>
              <a:rPr lang="en-US" altLang="en-US" sz="3200" kern="0" dirty="0">
                <a:solidFill>
                  <a:schemeClr val="bg1"/>
                </a:solidFill>
              </a:rPr>
            </a:br>
            <a:endParaRPr lang="en-US" altLang="en-US" sz="2800" kern="0" dirty="0">
              <a:solidFill>
                <a:schemeClr val="bg1"/>
              </a:solidFill>
            </a:endParaRPr>
          </a:p>
        </p:txBody>
      </p:sp>
      <p:sp>
        <p:nvSpPr>
          <p:cNvPr id="30723" name="Rectangle 3"/>
          <p:cNvSpPr>
            <a:spLocks noGrp="1" noChangeArrowheads="1"/>
          </p:cNvSpPr>
          <p:nvPr>
            <p:ph type="title"/>
          </p:nvPr>
        </p:nvSpPr>
        <p:spPr>
          <a:xfrm>
            <a:off x="0" y="533400"/>
            <a:ext cx="9144000" cy="457200"/>
          </a:xfrm>
          <a:solidFill>
            <a:srgbClr val="0066FF"/>
          </a:solidFill>
        </p:spPr>
        <p:txBody>
          <a:bodyPr/>
          <a:lstStyle/>
          <a:p>
            <a:pPr eaLnBrk="1" hangingPunct="1"/>
            <a:r>
              <a:rPr lang="en-US" altLang="en-US" sz="2800">
                <a:solidFill>
                  <a:schemeClr val="bg1"/>
                </a:solidFill>
              </a:rPr>
              <a:t>Develop a Maintenance Plan</a:t>
            </a:r>
          </a:p>
        </p:txBody>
      </p:sp>
      <p:sp>
        <p:nvSpPr>
          <p:cNvPr id="7172" name="Rectangle 4">
            <a:extLst>
              <a:ext uri="{FF2B5EF4-FFF2-40B4-BE49-F238E27FC236}">
                <a16:creationId xmlns:a16="http://schemas.microsoft.com/office/drawing/2014/main" id="{78DA3DFE-1565-4B3D-B889-6772B9D1BE2D}"/>
              </a:ext>
            </a:extLst>
          </p:cNvPr>
          <p:cNvSpPr>
            <a:spLocks noGrp="1" noChangeArrowheads="1"/>
          </p:cNvSpPr>
          <p:nvPr>
            <p:ph type="body" sz="half" idx="1"/>
          </p:nvPr>
        </p:nvSpPr>
        <p:spPr>
          <a:xfrm>
            <a:off x="228600" y="1066800"/>
            <a:ext cx="4495800" cy="51054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lIns="365760"/>
          <a:lstStyle/>
          <a:p>
            <a:pPr>
              <a:spcBef>
                <a:spcPct val="0"/>
              </a:spcBef>
              <a:buFontTx/>
              <a:buNone/>
              <a:defRPr/>
            </a:pPr>
            <a:r>
              <a:rPr lang="en-US" sz="1000" dirty="0">
                <a:solidFill>
                  <a:schemeClr val="tx1"/>
                </a:solidFill>
              </a:rPr>
              <a:t>       </a:t>
            </a:r>
          </a:p>
          <a:p>
            <a:pPr>
              <a:spcBef>
                <a:spcPct val="0"/>
              </a:spcBef>
              <a:buFontTx/>
              <a:buNone/>
              <a:defRPr/>
            </a:pPr>
            <a:r>
              <a:rPr lang="en-US" dirty="0">
                <a:solidFill>
                  <a:schemeClr val="tx1"/>
                </a:solidFill>
              </a:rPr>
              <a:t>Take into account:</a:t>
            </a:r>
          </a:p>
          <a:p>
            <a:pPr>
              <a:spcBef>
                <a:spcPct val="0"/>
              </a:spcBef>
              <a:buFont typeface="Wingdings" panose="05000000000000000000" pitchFamily="2" charset="2"/>
              <a:buChar char="Ø"/>
              <a:defRPr/>
            </a:pPr>
            <a:endParaRPr lang="en-US" sz="1800" dirty="0">
              <a:solidFill>
                <a:schemeClr val="tx1"/>
              </a:solidFill>
            </a:endParaRPr>
          </a:p>
          <a:p>
            <a:pPr>
              <a:spcBef>
                <a:spcPct val="0"/>
              </a:spcBef>
              <a:buFont typeface="Wingdings" panose="05000000000000000000" pitchFamily="2" charset="2"/>
              <a:buChar char="Ø"/>
              <a:defRPr/>
            </a:pPr>
            <a:r>
              <a:rPr lang="en-US" dirty="0">
                <a:solidFill>
                  <a:schemeClr val="tx1"/>
                </a:solidFill>
              </a:rPr>
              <a:t>the system complexity</a:t>
            </a:r>
          </a:p>
          <a:p>
            <a:pPr>
              <a:spcBef>
                <a:spcPct val="0"/>
              </a:spcBef>
              <a:buFont typeface="Wingdings" panose="05000000000000000000" pitchFamily="2" charset="2"/>
              <a:buChar char="Ø"/>
              <a:defRPr/>
            </a:pPr>
            <a:endParaRPr lang="en-US" sz="1800" dirty="0">
              <a:solidFill>
                <a:schemeClr val="tx1"/>
              </a:solidFill>
            </a:endParaRPr>
          </a:p>
          <a:p>
            <a:pPr>
              <a:spcBef>
                <a:spcPct val="0"/>
              </a:spcBef>
              <a:buFont typeface="Wingdings" panose="05000000000000000000" pitchFamily="2" charset="2"/>
              <a:buChar char="Ø"/>
              <a:defRPr/>
            </a:pPr>
            <a:r>
              <a:rPr lang="en-US" dirty="0">
                <a:solidFill>
                  <a:schemeClr val="tx1"/>
                </a:solidFill>
              </a:rPr>
              <a:t>the system age and condition</a:t>
            </a:r>
          </a:p>
          <a:p>
            <a:pPr>
              <a:spcBef>
                <a:spcPct val="0"/>
              </a:spcBef>
              <a:buFont typeface="Wingdings" panose="05000000000000000000" pitchFamily="2" charset="2"/>
              <a:buChar char="Ø"/>
              <a:defRPr/>
            </a:pPr>
            <a:endParaRPr lang="en-US" sz="1800" dirty="0">
              <a:solidFill>
                <a:schemeClr val="tx1"/>
              </a:solidFill>
            </a:endParaRPr>
          </a:p>
          <a:p>
            <a:pPr>
              <a:spcBef>
                <a:spcPct val="0"/>
              </a:spcBef>
              <a:buFont typeface="Wingdings" panose="05000000000000000000" pitchFamily="2" charset="2"/>
              <a:buChar char="Ø"/>
              <a:defRPr/>
            </a:pPr>
            <a:r>
              <a:rPr lang="en-US" dirty="0">
                <a:solidFill>
                  <a:schemeClr val="tx1"/>
                </a:solidFill>
              </a:rPr>
              <a:t>the uses of the system</a:t>
            </a:r>
          </a:p>
          <a:p>
            <a:pPr>
              <a:spcBef>
                <a:spcPct val="0"/>
              </a:spcBef>
              <a:buFont typeface="Wingdings" panose="05000000000000000000" pitchFamily="2" charset="2"/>
              <a:buChar char="Ø"/>
              <a:defRPr/>
            </a:pPr>
            <a:endParaRPr lang="en-US" sz="1800" dirty="0">
              <a:solidFill>
                <a:schemeClr val="tx1"/>
              </a:solidFill>
            </a:endParaRPr>
          </a:p>
          <a:p>
            <a:pPr>
              <a:spcBef>
                <a:spcPct val="0"/>
              </a:spcBef>
              <a:buFont typeface="Wingdings" panose="05000000000000000000" pitchFamily="2" charset="2"/>
              <a:buChar char="Ø"/>
              <a:defRPr/>
            </a:pPr>
            <a:r>
              <a:rPr lang="en-US" dirty="0">
                <a:solidFill>
                  <a:schemeClr val="tx1"/>
                </a:solidFill>
              </a:rPr>
              <a:t>the environment</a:t>
            </a:r>
          </a:p>
          <a:p>
            <a:pPr>
              <a:spcBef>
                <a:spcPct val="0"/>
              </a:spcBef>
              <a:buFont typeface="Wingdings" panose="05000000000000000000" pitchFamily="2" charset="2"/>
              <a:buChar char="Ø"/>
              <a:defRPr/>
            </a:pPr>
            <a:endParaRPr lang="en-US" sz="1800" dirty="0">
              <a:solidFill>
                <a:schemeClr val="tx1"/>
              </a:solidFill>
            </a:endParaRPr>
          </a:p>
          <a:p>
            <a:pPr>
              <a:spcBef>
                <a:spcPct val="0"/>
              </a:spcBef>
              <a:buFont typeface="Wingdings" panose="05000000000000000000" pitchFamily="2" charset="2"/>
              <a:buChar char="Ø"/>
              <a:defRPr/>
            </a:pPr>
            <a:r>
              <a:rPr lang="en-US" dirty="0">
                <a:solidFill>
                  <a:schemeClr val="tx1"/>
                </a:solidFill>
              </a:rPr>
              <a:t>manufacturer’s instructions</a:t>
            </a:r>
          </a:p>
          <a:p>
            <a:pPr>
              <a:spcBef>
                <a:spcPct val="0"/>
              </a:spcBef>
              <a:buFont typeface="Wingdings" panose="05000000000000000000" pitchFamily="2" charset="2"/>
              <a:buChar char="Ø"/>
              <a:defRPr/>
            </a:pPr>
            <a:endParaRPr lang="en-US" sz="1800" dirty="0">
              <a:solidFill>
                <a:schemeClr val="tx1"/>
              </a:solidFill>
            </a:endParaRPr>
          </a:p>
          <a:p>
            <a:pPr>
              <a:spcBef>
                <a:spcPct val="0"/>
              </a:spcBef>
              <a:buFont typeface="Wingdings" panose="05000000000000000000" pitchFamily="2" charset="2"/>
              <a:buChar char="Ø"/>
              <a:defRPr/>
            </a:pPr>
            <a:r>
              <a:rPr lang="en-US" dirty="0">
                <a:solidFill>
                  <a:schemeClr val="tx1"/>
                </a:solidFill>
              </a:rPr>
              <a:t>previous history</a:t>
            </a:r>
          </a:p>
          <a:p>
            <a:pPr>
              <a:spcBef>
                <a:spcPct val="0"/>
              </a:spcBef>
              <a:buFont typeface="Wingdings" panose="05000000000000000000" pitchFamily="2" charset="2"/>
              <a:buChar char="Ø"/>
              <a:defRPr/>
            </a:pPr>
            <a:endParaRPr lang="en-US" dirty="0">
              <a:solidFill>
                <a:schemeClr val="tx1"/>
              </a:solidFill>
            </a:endParaRPr>
          </a:p>
        </p:txBody>
      </p:sp>
      <p:sp>
        <p:nvSpPr>
          <p:cNvPr id="7" name="Rectangle 4">
            <a:extLst>
              <a:ext uri="{FF2B5EF4-FFF2-40B4-BE49-F238E27FC236}">
                <a16:creationId xmlns:a16="http://schemas.microsoft.com/office/drawing/2014/main" id="{DC0AED3A-2D95-48CA-8880-9F019EC702D4}"/>
              </a:ext>
            </a:extLst>
          </p:cNvPr>
          <p:cNvSpPr txBox="1">
            <a:spLocks noChangeArrowheads="1"/>
          </p:cNvSpPr>
          <p:nvPr/>
        </p:nvSpPr>
        <p:spPr bwMode="auto">
          <a:xfrm>
            <a:off x="4953000" y="1066800"/>
            <a:ext cx="3776663" cy="5105400"/>
          </a:xfrm>
          <a:prstGeom prst="rect">
            <a:avLst/>
          </a:prstGeom>
          <a:solidFill>
            <a:srgbClr val="99FF99"/>
          </a:solidFill>
          <a:ln w="28575">
            <a:solidFill>
              <a:schemeClr val="bg2"/>
            </a:solidFill>
          </a:ln>
          <a:effectLst>
            <a:outerShdw dist="89803" dir="2700000" algn="ctr" rotWithShape="0">
              <a:schemeClr val="bg2"/>
            </a:outerShdw>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algn="ctr">
              <a:spcBef>
                <a:spcPct val="0"/>
              </a:spcBef>
              <a:buFontTx/>
              <a:buNone/>
              <a:defRPr/>
            </a:pPr>
            <a:endParaRPr lang="en-US" sz="1000" b="1" kern="0" dirty="0">
              <a:solidFill>
                <a:schemeClr val="tx1"/>
              </a:solidFill>
            </a:endParaRPr>
          </a:p>
          <a:p>
            <a:pPr algn="ctr">
              <a:spcBef>
                <a:spcPct val="0"/>
              </a:spcBef>
              <a:buFontTx/>
              <a:buNone/>
              <a:defRPr/>
            </a:pPr>
            <a:r>
              <a:rPr lang="en-US" sz="2000" b="1" kern="0" dirty="0">
                <a:solidFill>
                  <a:schemeClr val="tx1"/>
                </a:solidFill>
              </a:rPr>
              <a:t>Examples of Maintenance:</a:t>
            </a:r>
            <a:r>
              <a:rPr lang="en-US" sz="2000" kern="0" dirty="0">
                <a:solidFill>
                  <a:schemeClr val="tx1"/>
                </a:solidFill>
              </a:rPr>
              <a:t>   </a:t>
            </a:r>
          </a:p>
          <a:p>
            <a:pPr algn="ctr">
              <a:spcBef>
                <a:spcPct val="0"/>
              </a:spcBef>
              <a:buFontTx/>
              <a:buNone/>
              <a:defRPr/>
            </a:pPr>
            <a:endParaRPr lang="en-US" sz="800" kern="0" dirty="0">
              <a:solidFill>
                <a:schemeClr val="tx1"/>
              </a:solidFill>
            </a:endParaRPr>
          </a:p>
          <a:p>
            <a:pPr algn="ctr">
              <a:spcBef>
                <a:spcPct val="0"/>
              </a:spcBef>
              <a:buFontTx/>
              <a:buNone/>
              <a:defRPr/>
            </a:pPr>
            <a:r>
              <a:rPr lang="en-US" sz="2000" kern="0" dirty="0">
                <a:solidFill>
                  <a:schemeClr val="tx1"/>
                </a:solidFill>
              </a:rPr>
              <a:t>Cleaning</a:t>
            </a:r>
          </a:p>
          <a:p>
            <a:pPr algn="ctr">
              <a:spcBef>
                <a:spcPct val="0"/>
              </a:spcBef>
              <a:buFontTx/>
              <a:buNone/>
              <a:defRPr/>
            </a:pPr>
            <a:endParaRPr lang="en-US" sz="800" kern="0" dirty="0">
              <a:solidFill>
                <a:schemeClr val="tx1"/>
              </a:solidFill>
            </a:endParaRPr>
          </a:p>
          <a:p>
            <a:pPr algn="ctr">
              <a:spcBef>
                <a:spcPct val="0"/>
              </a:spcBef>
              <a:buFontTx/>
              <a:buNone/>
              <a:defRPr/>
            </a:pPr>
            <a:r>
              <a:rPr lang="en-US" sz="2000" kern="0" dirty="0">
                <a:solidFill>
                  <a:schemeClr val="tx1"/>
                </a:solidFill>
              </a:rPr>
              <a:t>Painting and Corrosion Control</a:t>
            </a:r>
          </a:p>
          <a:p>
            <a:pPr algn="ctr">
              <a:spcBef>
                <a:spcPct val="0"/>
              </a:spcBef>
              <a:buFontTx/>
              <a:buNone/>
              <a:defRPr/>
            </a:pPr>
            <a:endParaRPr lang="en-US" sz="800" kern="0" dirty="0">
              <a:solidFill>
                <a:schemeClr val="tx1"/>
              </a:solidFill>
            </a:endParaRPr>
          </a:p>
          <a:p>
            <a:pPr algn="ctr">
              <a:spcBef>
                <a:spcPct val="0"/>
              </a:spcBef>
              <a:buFontTx/>
              <a:buNone/>
              <a:defRPr/>
            </a:pPr>
            <a:r>
              <a:rPr lang="en-US" sz="2000" kern="0" dirty="0">
                <a:solidFill>
                  <a:schemeClr val="tx1"/>
                </a:solidFill>
              </a:rPr>
              <a:t>Oil Changes</a:t>
            </a:r>
          </a:p>
          <a:p>
            <a:pPr algn="ctr">
              <a:spcBef>
                <a:spcPct val="0"/>
              </a:spcBef>
              <a:buFontTx/>
              <a:buNone/>
              <a:defRPr/>
            </a:pPr>
            <a:endParaRPr lang="en-US" sz="800" kern="0" dirty="0">
              <a:solidFill>
                <a:schemeClr val="tx1"/>
              </a:solidFill>
            </a:endParaRPr>
          </a:p>
          <a:p>
            <a:pPr algn="ctr">
              <a:spcBef>
                <a:spcPct val="0"/>
              </a:spcBef>
              <a:buFontTx/>
              <a:buNone/>
              <a:defRPr/>
            </a:pPr>
            <a:r>
              <a:rPr lang="en-US" sz="2000" kern="0" dirty="0">
                <a:solidFill>
                  <a:schemeClr val="tx1"/>
                </a:solidFill>
              </a:rPr>
              <a:t>Wear Pad Replacement</a:t>
            </a:r>
          </a:p>
          <a:p>
            <a:pPr algn="ctr">
              <a:spcBef>
                <a:spcPct val="0"/>
              </a:spcBef>
              <a:buFontTx/>
              <a:buNone/>
              <a:defRPr/>
            </a:pPr>
            <a:endParaRPr lang="en-US" sz="800" kern="0" dirty="0">
              <a:solidFill>
                <a:schemeClr val="tx1"/>
              </a:solidFill>
            </a:endParaRPr>
          </a:p>
          <a:p>
            <a:pPr algn="ctr">
              <a:spcBef>
                <a:spcPct val="0"/>
              </a:spcBef>
              <a:buFontTx/>
              <a:buNone/>
              <a:defRPr/>
            </a:pPr>
            <a:r>
              <a:rPr lang="en-US" sz="2000" kern="0" dirty="0">
                <a:solidFill>
                  <a:schemeClr val="tx1"/>
                </a:solidFill>
              </a:rPr>
              <a:t>Valve Seal Replacement</a:t>
            </a:r>
          </a:p>
          <a:p>
            <a:pPr algn="ctr">
              <a:spcBef>
                <a:spcPct val="0"/>
              </a:spcBef>
              <a:buFontTx/>
              <a:buNone/>
              <a:defRPr/>
            </a:pPr>
            <a:endParaRPr lang="en-US" sz="800" kern="0" dirty="0">
              <a:solidFill>
                <a:schemeClr val="tx1"/>
              </a:solidFill>
            </a:endParaRPr>
          </a:p>
          <a:p>
            <a:pPr algn="ctr">
              <a:spcBef>
                <a:spcPct val="0"/>
              </a:spcBef>
              <a:buFontTx/>
              <a:buNone/>
              <a:defRPr/>
            </a:pPr>
            <a:r>
              <a:rPr lang="en-US" sz="2000" kern="0" dirty="0">
                <a:solidFill>
                  <a:schemeClr val="tx1"/>
                </a:solidFill>
              </a:rPr>
              <a:t>Filter Cartridge Replacement</a:t>
            </a:r>
          </a:p>
          <a:p>
            <a:pPr algn="ctr">
              <a:spcBef>
                <a:spcPct val="0"/>
              </a:spcBef>
              <a:buFontTx/>
              <a:buNone/>
              <a:defRPr/>
            </a:pPr>
            <a:endParaRPr lang="en-US" sz="800" kern="0" dirty="0">
              <a:solidFill>
                <a:schemeClr val="tx1"/>
              </a:solidFill>
            </a:endParaRPr>
          </a:p>
          <a:p>
            <a:pPr algn="ctr">
              <a:spcBef>
                <a:spcPct val="0"/>
              </a:spcBef>
              <a:buFontTx/>
              <a:buNone/>
              <a:defRPr/>
            </a:pPr>
            <a:r>
              <a:rPr lang="en-US" sz="2000" kern="0" dirty="0">
                <a:solidFill>
                  <a:schemeClr val="tx1"/>
                </a:solidFill>
              </a:rPr>
              <a:t>Pump Bearing Replacement</a:t>
            </a:r>
          </a:p>
          <a:p>
            <a:pPr algn="ctr">
              <a:spcBef>
                <a:spcPct val="0"/>
              </a:spcBef>
              <a:buFontTx/>
              <a:buNone/>
              <a:defRPr/>
            </a:pPr>
            <a:endParaRPr lang="en-US" sz="800" kern="0" dirty="0">
              <a:solidFill>
                <a:schemeClr val="tx1"/>
              </a:solidFill>
            </a:endParaRPr>
          </a:p>
          <a:p>
            <a:pPr algn="ctr">
              <a:spcBef>
                <a:spcPct val="0"/>
              </a:spcBef>
              <a:buFontTx/>
              <a:buNone/>
              <a:defRPr/>
            </a:pPr>
            <a:r>
              <a:rPr lang="en-US" sz="2000" kern="0" dirty="0">
                <a:solidFill>
                  <a:schemeClr val="tx1"/>
                </a:solidFill>
              </a:rPr>
              <a:t>Support Hanger Spring Replacement</a:t>
            </a:r>
          </a:p>
          <a:p>
            <a:pPr algn="ctr">
              <a:spcBef>
                <a:spcPct val="0"/>
              </a:spcBef>
              <a:buFontTx/>
              <a:buNone/>
              <a:defRPr/>
            </a:pPr>
            <a:endParaRPr lang="en-US" sz="800" kern="0" dirty="0">
              <a:solidFill>
                <a:schemeClr val="tx1"/>
              </a:solidFill>
            </a:endParaRPr>
          </a:p>
          <a:p>
            <a:pPr algn="ctr">
              <a:spcBef>
                <a:spcPct val="0"/>
              </a:spcBef>
              <a:buFontTx/>
              <a:buNone/>
              <a:defRPr/>
            </a:pPr>
            <a:r>
              <a:rPr lang="en-US" sz="2000" kern="0" dirty="0">
                <a:solidFill>
                  <a:schemeClr val="tx1"/>
                </a:solidFill>
              </a:rPr>
              <a:t>Support Roller Lubrication/Replacement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circle(in)">
                                      <p:cBhvr>
                                        <p:cTn id="7" dur="1000"/>
                                        <p:tgtEl>
                                          <p:spTgt spid="307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fade">
                                      <p:cBhvr>
                                        <p:cTn id="12" dur="500"/>
                                        <p:tgtEl>
                                          <p:spTgt spid="717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xEl>
                                              <p:pRg st="3" end="3"/>
                                            </p:txEl>
                                          </p:spTgt>
                                        </p:tgtEl>
                                        <p:attrNameLst>
                                          <p:attrName>style.visibility</p:attrName>
                                        </p:attrNameLst>
                                      </p:cBhvr>
                                      <p:to>
                                        <p:strVal val="visible"/>
                                      </p:to>
                                    </p:set>
                                    <p:animEffect transition="in" filter="fade">
                                      <p:cBhvr>
                                        <p:cTn id="15" dur="500"/>
                                        <p:tgtEl>
                                          <p:spTgt spid="717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xEl>
                                              <p:pRg st="5" end="5"/>
                                            </p:txEl>
                                          </p:spTgt>
                                        </p:tgtEl>
                                        <p:attrNameLst>
                                          <p:attrName>style.visibility</p:attrName>
                                        </p:attrNameLst>
                                      </p:cBhvr>
                                      <p:to>
                                        <p:strVal val="visible"/>
                                      </p:to>
                                    </p:set>
                                    <p:animEffect transition="in" filter="fade">
                                      <p:cBhvr>
                                        <p:cTn id="18" dur="500"/>
                                        <p:tgtEl>
                                          <p:spTgt spid="717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72">
                                            <p:txEl>
                                              <p:pRg st="7" end="7"/>
                                            </p:txEl>
                                          </p:spTgt>
                                        </p:tgtEl>
                                        <p:attrNameLst>
                                          <p:attrName>style.visibility</p:attrName>
                                        </p:attrNameLst>
                                      </p:cBhvr>
                                      <p:to>
                                        <p:strVal val="visible"/>
                                      </p:to>
                                    </p:set>
                                    <p:animEffect transition="in" filter="fade">
                                      <p:cBhvr>
                                        <p:cTn id="21" dur="500"/>
                                        <p:tgtEl>
                                          <p:spTgt spid="717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172">
                                            <p:txEl>
                                              <p:pRg st="9" end="9"/>
                                            </p:txEl>
                                          </p:spTgt>
                                        </p:tgtEl>
                                        <p:attrNameLst>
                                          <p:attrName>style.visibility</p:attrName>
                                        </p:attrNameLst>
                                      </p:cBhvr>
                                      <p:to>
                                        <p:strVal val="visible"/>
                                      </p:to>
                                    </p:set>
                                    <p:animEffect transition="in" filter="fade">
                                      <p:cBhvr>
                                        <p:cTn id="24" dur="500"/>
                                        <p:tgtEl>
                                          <p:spTgt spid="7172">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172">
                                            <p:txEl>
                                              <p:pRg st="11" end="11"/>
                                            </p:txEl>
                                          </p:spTgt>
                                        </p:tgtEl>
                                        <p:attrNameLst>
                                          <p:attrName>style.visibility</p:attrName>
                                        </p:attrNameLst>
                                      </p:cBhvr>
                                      <p:to>
                                        <p:strVal val="visible"/>
                                      </p:to>
                                    </p:set>
                                    <p:animEffect transition="in" filter="fade">
                                      <p:cBhvr>
                                        <p:cTn id="27" dur="500"/>
                                        <p:tgtEl>
                                          <p:spTgt spid="7172">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172">
                                            <p:txEl>
                                              <p:pRg st="13" end="13"/>
                                            </p:txEl>
                                          </p:spTgt>
                                        </p:tgtEl>
                                        <p:attrNameLst>
                                          <p:attrName>style.visibility</p:attrName>
                                        </p:attrNameLst>
                                      </p:cBhvr>
                                      <p:to>
                                        <p:strVal val="visible"/>
                                      </p:to>
                                    </p:set>
                                    <p:animEffect transition="in" filter="fade">
                                      <p:cBhvr>
                                        <p:cTn id="30" dur="500"/>
                                        <p:tgtEl>
                                          <p:spTgt spid="7172">
                                            <p:txEl>
                                              <p:pRg st="13" end="13"/>
                                            </p:txEl>
                                          </p:spTgt>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EF83DEC-E66A-4691-A2A0-52B332E9DE2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t="9727" b="3107"/>
          <a:stretch>
            <a:fillRect/>
          </a:stretch>
        </p:blipFill>
        <p:spPr bwMode="auto">
          <a:xfrm>
            <a:off x="0" y="990600"/>
            <a:ext cx="91440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Safe Maintenance Techniques:</a:t>
            </a:r>
            <a:br>
              <a:rPr lang="en-US" altLang="en-US" sz="3200">
                <a:solidFill>
                  <a:schemeClr val="bg1"/>
                </a:solidFill>
              </a:rPr>
            </a:br>
            <a:r>
              <a:rPr lang="en-US" altLang="en-US" sz="2800">
                <a:solidFill>
                  <a:schemeClr val="bg1"/>
                </a:solidFill>
              </a:rPr>
              <a:t>Develop a Maintenance Plan</a:t>
            </a:r>
          </a:p>
        </p:txBody>
      </p:sp>
      <p:sp>
        <p:nvSpPr>
          <p:cNvPr id="6" name="Rectangle 4">
            <a:extLst>
              <a:ext uri="{FF2B5EF4-FFF2-40B4-BE49-F238E27FC236}">
                <a16:creationId xmlns:a16="http://schemas.microsoft.com/office/drawing/2014/main" id="{85BEC857-DF4B-4993-B4F3-64AD38E4882B}"/>
              </a:ext>
            </a:extLst>
          </p:cNvPr>
          <p:cNvSpPr txBox="1">
            <a:spLocks noChangeArrowheads="1"/>
          </p:cNvSpPr>
          <p:nvPr/>
        </p:nvSpPr>
        <p:spPr bwMode="auto">
          <a:xfrm>
            <a:off x="381000" y="1158875"/>
            <a:ext cx="8553450" cy="4959350"/>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lIns="365760" rIns="365760"/>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algn="ctr">
              <a:spcBef>
                <a:spcPct val="0"/>
              </a:spcBef>
              <a:buFontTx/>
              <a:buNone/>
              <a:defRPr/>
            </a:pPr>
            <a:r>
              <a:rPr lang="en-US" sz="2800" b="1" kern="0" dirty="0">
                <a:solidFill>
                  <a:schemeClr val="tx1"/>
                </a:solidFill>
              </a:rPr>
              <a:t>Who makes this plan?</a:t>
            </a:r>
          </a:p>
          <a:p>
            <a:pPr>
              <a:spcBef>
                <a:spcPct val="0"/>
              </a:spcBef>
              <a:buFontTx/>
              <a:buNone/>
              <a:defRPr/>
            </a:pPr>
            <a:endParaRPr lang="en-US" sz="800" kern="0" dirty="0">
              <a:solidFill>
                <a:schemeClr val="tx1"/>
              </a:solidFill>
            </a:endParaRPr>
          </a:p>
          <a:p>
            <a:pPr>
              <a:spcBef>
                <a:spcPct val="0"/>
              </a:spcBef>
              <a:buFont typeface="Wingdings" panose="05000000000000000000" pitchFamily="2" charset="2"/>
              <a:buChar char="Ø"/>
              <a:defRPr/>
            </a:pPr>
            <a:r>
              <a:rPr lang="en-US" kern="0" dirty="0">
                <a:solidFill>
                  <a:schemeClr val="tx1"/>
                </a:solidFill>
              </a:rPr>
              <a:t>Design Authority is responsible for defining special maintenance requirements for new systems</a:t>
            </a:r>
          </a:p>
          <a:p>
            <a:pPr>
              <a:spcBef>
                <a:spcPct val="0"/>
              </a:spcBef>
              <a:buFont typeface="Wingdings" panose="05000000000000000000" pitchFamily="2" charset="2"/>
              <a:buChar char="Ø"/>
              <a:defRPr/>
            </a:pPr>
            <a:endParaRPr lang="en-US" sz="800" kern="0" dirty="0">
              <a:solidFill>
                <a:schemeClr val="tx1"/>
              </a:solidFill>
            </a:endParaRPr>
          </a:p>
          <a:p>
            <a:pPr>
              <a:spcBef>
                <a:spcPct val="0"/>
              </a:spcBef>
              <a:buFont typeface="Wingdings" panose="05000000000000000000" pitchFamily="2" charset="2"/>
              <a:buChar char="Ø"/>
              <a:defRPr/>
            </a:pPr>
            <a:r>
              <a:rPr lang="en-US" kern="0" dirty="0">
                <a:solidFill>
                  <a:schemeClr val="tx1"/>
                </a:solidFill>
              </a:rPr>
              <a:t>System Owner is responsible for defining the Maintenance Plan for their systems</a:t>
            </a:r>
          </a:p>
          <a:p>
            <a:pPr>
              <a:spcBef>
                <a:spcPct val="0"/>
              </a:spcBef>
              <a:buFontTx/>
              <a:buNone/>
              <a:defRPr/>
            </a:pPr>
            <a:endParaRPr lang="en-US" sz="800" kern="0" dirty="0">
              <a:solidFill>
                <a:schemeClr val="tx1"/>
              </a:solidFill>
            </a:endParaRPr>
          </a:p>
          <a:p>
            <a:pPr>
              <a:spcBef>
                <a:spcPct val="0"/>
              </a:spcBef>
              <a:buFont typeface="Wingdings" panose="05000000000000000000" pitchFamily="2" charset="2"/>
              <a:buChar char="Ø"/>
              <a:defRPr/>
            </a:pPr>
            <a:r>
              <a:rPr lang="en-US" kern="0" dirty="0">
                <a:solidFill>
                  <a:schemeClr val="tx1"/>
                </a:solidFill>
              </a:rPr>
              <a:t>In all cases, the System Owner is responsible for adapting the Maintenance Plan using operational experience as the system ages</a:t>
            </a:r>
          </a:p>
          <a:p>
            <a:pPr marL="0" indent="0">
              <a:spcBef>
                <a:spcPct val="0"/>
              </a:spcBef>
              <a:buFontTx/>
              <a:buNone/>
              <a:defRPr/>
            </a:pPr>
            <a:endParaRPr lang="en-US" sz="800" kern="0" dirty="0">
              <a:solidFill>
                <a:schemeClr val="tx1"/>
              </a:solidFill>
            </a:endParaRPr>
          </a:p>
          <a:p>
            <a:pPr marL="0" indent="0" algn="ctr">
              <a:spcBef>
                <a:spcPct val="0"/>
              </a:spcBef>
              <a:buFontTx/>
              <a:buNone/>
              <a:defRPr/>
            </a:pPr>
            <a:endParaRPr lang="en-US" sz="2800" b="1" kern="0" dirty="0">
              <a:solidFill>
                <a:schemeClr val="tx1"/>
              </a:solidFill>
            </a:endParaRPr>
          </a:p>
          <a:p>
            <a:pPr marL="0" indent="0">
              <a:spcBef>
                <a:spcPct val="0"/>
              </a:spcBef>
              <a:buFontTx/>
              <a:buNone/>
              <a:defRPr/>
            </a:pPr>
            <a:endParaRPr lang="en-US" sz="800" b="1" kern="0" dirty="0">
              <a:solidFill>
                <a:schemeClr val="tx1"/>
              </a:solidFill>
            </a:endParaRPr>
          </a:p>
        </p:txBody>
      </p:sp>
      <p:sp>
        <p:nvSpPr>
          <p:cNvPr id="2" name="TextBox 1">
            <a:extLst>
              <a:ext uri="{FF2B5EF4-FFF2-40B4-BE49-F238E27FC236}">
                <a16:creationId xmlns:a16="http://schemas.microsoft.com/office/drawing/2014/main" id="{345876E9-E0F9-45F0-937D-49A0846BA926}"/>
              </a:ext>
            </a:extLst>
          </p:cNvPr>
          <p:cNvSpPr txBox="1"/>
          <p:nvPr/>
        </p:nvSpPr>
        <p:spPr bwMode="auto">
          <a:xfrm>
            <a:off x="1162050" y="2503488"/>
            <a:ext cx="7772400" cy="1139825"/>
          </a:xfrm>
          <a:prstGeom prst="rect">
            <a:avLst/>
          </a:prstGeom>
          <a:noFill/>
          <a:ln w="28575">
            <a:noFill/>
            <a:miter lim="800000"/>
            <a:headEnd/>
            <a:tailEnd/>
          </a:ln>
          <a:effectLst/>
        </p:spPr>
        <p:txBody>
          <a:bodyPr>
            <a:spAutoFit/>
          </a:bodyPr>
          <a:lstStyle/>
          <a:p>
            <a:pPr marL="342900" indent="-342900" eaLnBrk="1" hangingPunct="1">
              <a:spcBef>
                <a:spcPct val="20000"/>
              </a:spcBef>
              <a:buFontTx/>
              <a:buChar char="•"/>
              <a:defRPr/>
            </a:pPr>
            <a:r>
              <a:rPr lang="en-US" sz="2000" kern="0" dirty="0">
                <a:solidFill>
                  <a:srgbClr val="0066FF"/>
                </a:solidFill>
                <a:latin typeface="+mn-lt"/>
              </a:rPr>
              <a:t>Replacement intervals for thin windows </a:t>
            </a:r>
          </a:p>
          <a:p>
            <a:pPr marL="342900" indent="-342900" eaLnBrk="1" hangingPunct="1">
              <a:spcBef>
                <a:spcPct val="20000"/>
              </a:spcBef>
              <a:buFontTx/>
              <a:buChar char="•"/>
              <a:defRPr/>
            </a:pPr>
            <a:r>
              <a:rPr lang="en-US" sz="2000" kern="0" dirty="0">
                <a:solidFill>
                  <a:srgbClr val="0066FF"/>
                </a:solidFill>
                <a:latin typeface="+mn-lt"/>
              </a:rPr>
              <a:t>Replacement intervals for parts exposed to cyclic loading</a:t>
            </a:r>
          </a:p>
          <a:p>
            <a:pPr marL="342900" indent="-342900" eaLnBrk="1" hangingPunct="1">
              <a:spcBef>
                <a:spcPct val="20000"/>
              </a:spcBef>
              <a:buFontTx/>
              <a:buChar char="•"/>
              <a:defRPr/>
            </a:pPr>
            <a:r>
              <a:rPr lang="en-US" sz="2000" kern="0" dirty="0">
                <a:solidFill>
                  <a:srgbClr val="0066FF"/>
                </a:solidFill>
                <a:latin typeface="+mn-lt"/>
              </a:rPr>
              <a:t>Cathodic corrosion protection replacement</a:t>
            </a:r>
          </a:p>
        </p:txBody>
      </p:sp>
      <p:sp>
        <p:nvSpPr>
          <p:cNvPr id="8" name="TextBox 7">
            <a:extLst>
              <a:ext uri="{FF2B5EF4-FFF2-40B4-BE49-F238E27FC236}">
                <a16:creationId xmlns:a16="http://schemas.microsoft.com/office/drawing/2014/main" id="{538D5604-A7BC-469A-9577-77F13F78316C}"/>
              </a:ext>
            </a:extLst>
          </p:cNvPr>
          <p:cNvSpPr txBox="1"/>
          <p:nvPr/>
        </p:nvSpPr>
        <p:spPr bwMode="auto">
          <a:xfrm>
            <a:off x="1371600" y="3506788"/>
            <a:ext cx="7772400" cy="2246312"/>
          </a:xfrm>
          <a:prstGeom prst="rect">
            <a:avLst/>
          </a:prstGeom>
          <a:noFill/>
          <a:ln w="28575">
            <a:noFill/>
            <a:miter lim="800000"/>
            <a:headEnd/>
            <a:tailEnd/>
          </a:ln>
          <a:effectLst/>
        </p:spPr>
        <p:txBody>
          <a:bodyPr>
            <a:spAutoFit/>
          </a:bodyPr>
          <a:lstStyle/>
          <a:p>
            <a:pPr marL="342900" indent="-342900" eaLnBrk="1" hangingPunct="1">
              <a:spcBef>
                <a:spcPct val="20000"/>
              </a:spcBef>
              <a:buFont typeface="Arial" panose="020B0604020202020204" pitchFamily="34" charset="0"/>
              <a:buChar char="•"/>
              <a:defRPr/>
            </a:pPr>
            <a:r>
              <a:rPr lang="en-US" sz="2000" kern="0" dirty="0">
                <a:solidFill>
                  <a:srgbClr val="0066FF"/>
                </a:solidFill>
                <a:latin typeface="+mn-lt"/>
              </a:rPr>
              <a:t>Special requirements defined by the DA</a:t>
            </a:r>
          </a:p>
          <a:p>
            <a:pPr marL="342900" indent="-342900" eaLnBrk="1" hangingPunct="1">
              <a:spcBef>
                <a:spcPct val="20000"/>
              </a:spcBef>
              <a:buFont typeface="Arial" panose="020B0604020202020204" pitchFamily="34" charset="0"/>
              <a:buChar char="•"/>
              <a:defRPr/>
            </a:pPr>
            <a:r>
              <a:rPr lang="en-US" sz="2000" kern="0" dirty="0">
                <a:solidFill>
                  <a:srgbClr val="0066FF"/>
                </a:solidFill>
                <a:latin typeface="+mn-lt"/>
              </a:rPr>
              <a:t>Maintaining integrity of vessel identification (phased-in)</a:t>
            </a:r>
          </a:p>
          <a:p>
            <a:pPr marL="342900" indent="-342900" eaLnBrk="1" hangingPunct="1">
              <a:spcBef>
                <a:spcPct val="20000"/>
              </a:spcBef>
              <a:buFont typeface="Arial" panose="020B0604020202020204" pitchFamily="34" charset="0"/>
              <a:buChar char="•"/>
              <a:defRPr/>
            </a:pPr>
            <a:r>
              <a:rPr lang="en-US" sz="2000" kern="0" dirty="0">
                <a:solidFill>
                  <a:srgbClr val="0066FF"/>
                </a:solidFill>
                <a:latin typeface="+mn-lt"/>
              </a:rPr>
              <a:t>Paint and basic corrosion control</a:t>
            </a:r>
          </a:p>
          <a:p>
            <a:pPr marL="342900" indent="-342900" eaLnBrk="1" hangingPunct="1">
              <a:spcBef>
                <a:spcPct val="20000"/>
              </a:spcBef>
              <a:buFontTx/>
              <a:buChar char="•"/>
              <a:defRPr/>
            </a:pPr>
            <a:r>
              <a:rPr lang="en-US" sz="2000" kern="0" dirty="0">
                <a:solidFill>
                  <a:srgbClr val="0066FF"/>
                </a:solidFill>
                <a:latin typeface="+mn-lt"/>
              </a:rPr>
              <a:t>Keeping relief device discharge paths clear</a:t>
            </a:r>
          </a:p>
          <a:p>
            <a:pPr marL="342900" indent="-342900" eaLnBrk="1" hangingPunct="1">
              <a:spcBef>
                <a:spcPct val="20000"/>
              </a:spcBef>
              <a:buFontTx/>
              <a:buChar char="•"/>
              <a:defRPr/>
            </a:pPr>
            <a:r>
              <a:rPr lang="en-US" sz="2000" kern="0" dirty="0">
                <a:solidFill>
                  <a:srgbClr val="0066FF"/>
                </a:solidFill>
                <a:latin typeface="+mn-lt"/>
              </a:rPr>
              <a:t>Manufacturer required equipment maintenance</a:t>
            </a:r>
          </a:p>
          <a:p>
            <a:pPr marL="342900" indent="-342900" eaLnBrk="1" hangingPunct="1">
              <a:spcBef>
                <a:spcPct val="20000"/>
              </a:spcBef>
              <a:buFontTx/>
              <a:buChar char="•"/>
              <a:defRPr/>
            </a:pPr>
            <a:r>
              <a:rPr lang="en-US" sz="2000" kern="0" dirty="0">
                <a:solidFill>
                  <a:srgbClr val="0066FF"/>
                </a:solidFill>
                <a:latin typeface="+mn-lt"/>
              </a:rPr>
              <a:t>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par>
                          <p:cTn id="11" fill="hold" nodeType="afterGroup">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nodeType="afterGroup">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1908B5-44AF-45D4-869D-325286041636}"/>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t="9727" b="3107"/>
          <a:stretch>
            <a:fillRect/>
          </a:stretch>
        </p:blipFill>
        <p:spPr bwMode="auto">
          <a:xfrm>
            <a:off x="0" y="990600"/>
            <a:ext cx="91440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Safe Maintenance Techniques:</a:t>
            </a:r>
            <a:br>
              <a:rPr lang="en-US" altLang="en-US" sz="3200">
                <a:solidFill>
                  <a:schemeClr val="bg1"/>
                </a:solidFill>
              </a:rPr>
            </a:br>
            <a:r>
              <a:rPr lang="en-US" altLang="en-US" sz="2800">
                <a:solidFill>
                  <a:schemeClr val="bg1"/>
                </a:solidFill>
              </a:rPr>
              <a:t>Develop a Maintenance Plan</a:t>
            </a:r>
          </a:p>
        </p:txBody>
      </p:sp>
      <p:sp>
        <p:nvSpPr>
          <p:cNvPr id="6" name="Rectangle 4">
            <a:extLst>
              <a:ext uri="{FF2B5EF4-FFF2-40B4-BE49-F238E27FC236}">
                <a16:creationId xmlns:a16="http://schemas.microsoft.com/office/drawing/2014/main" id="{DFCF8C87-D580-4B14-8DAA-B938BFD0BF0E}"/>
              </a:ext>
            </a:extLst>
          </p:cNvPr>
          <p:cNvSpPr txBox="1">
            <a:spLocks noChangeArrowheads="1"/>
          </p:cNvSpPr>
          <p:nvPr/>
        </p:nvSpPr>
        <p:spPr bwMode="auto">
          <a:xfrm>
            <a:off x="381000" y="1158875"/>
            <a:ext cx="8553450" cy="4959350"/>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lIns="365760" rIns="365760"/>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algn="ctr">
              <a:spcBef>
                <a:spcPct val="0"/>
              </a:spcBef>
              <a:buFontTx/>
              <a:buNone/>
              <a:defRPr/>
            </a:pPr>
            <a:r>
              <a:rPr lang="en-US" sz="2800" b="1" kern="0" dirty="0">
                <a:solidFill>
                  <a:schemeClr val="tx1"/>
                </a:solidFill>
              </a:rPr>
              <a:t>Who makes this plan?</a:t>
            </a:r>
          </a:p>
          <a:p>
            <a:pPr>
              <a:spcBef>
                <a:spcPct val="0"/>
              </a:spcBef>
              <a:buFontTx/>
              <a:buNone/>
              <a:defRPr/>
            </a:pPr>
            <a:endParaRPr lang="en-US" sz="800" kern="0" dirty="0">
              <a:solidFill>
                <a:schemeClr val="tx1"/>
              </a:solidFill>
            </a:endParaRPr>
          </a:p>
          <a:p>
            <a:pPr>
              <a:spcBef>
                <a:spcPct val="0"/>
              </a:spcBef>
              <a:buFont typeface="Wingdings" panose="05000000000000000000" pitchFamily="2" charset="2"/>
              <a:buChar char="Ø"/>
              <a:defRPr/>
            </a:pPr>
            <a:r>
              <a:rPr lang="en-US" kern="0" dirty="0">
                <a:solidFill>
                  <a:schemeClr val="tx1"/>
                </a:solidFill>
              </a:rPr>
              <a:t>Design Authority is responsible for defining special maintenance requirements for new systems</a:t>
            </a:r>
          </a:p>
          <a:p>
            <a:pPr>
              <a:spcBef>
                <a:spcPct val="0"/>
              </a:spcBef>
              <a:buFont typeface="Wingdings" panose="05000000000000000000" pitchFamily="2" charset="2"/>
              <a:buChar char="Ø"/>
              <a:defRPr/>
            </a:pPr>
            <a:endParaRPr lang="en-US" sz="800" kern="0" dirty="0">
              <a:solidFill>
                <a:schemeClr val="tx1"/>
              </a:solidFill>
            </a:endParaRPr>
          </a:p>
          <a:p>
            <a:pPr>
              <a:spcBef>
                <a:spcPct val="0"/>
              </a:spcBef>
              <a:buFont typeface="Wingdings" panose="05000000000000000000" pitchFamily="2" charset="2"/>
              <a:buChar char="Ø"/>
              <a:defRPr/>
            </a:pPr>
            <a:r>
              <a:rPr lang="en-US" kern="0" dirty="0">
                <a:solidFill>
                  <a:schemeClr val="tx1"/>
                </a:solidFill>
              </a:rPr>
              <a:t>System Owner is responsible for defining the Maintenance Plan for their systems</a:t>
            </a:r>
          </a:p>
          <a:p>
            <a:pPr>
              <a:spcBef>
                <a:spcPct val="0"/>
              </a:spcBef>
              <a:buFontTx/>
              <a:buNone/>
              <a:defRPr/>
            </a:pPr>
            <a:endParaRPr lang="en-US" sz="800" kern="0" dirty="0">
              <a:solidFill>
                <a:schemeClr val="tx1"/>
              </a:solidFill>
            </a:endParaRPr>
          </a:p>
          <a:p>
            <a:pPr>
              <a:spcBef>
                <a:spcPct val="0"/>
              </a:spcBef>
              <a:buFont typeface="Wingdings" panose="05000000000000000000" pitchFamily="2" charset="2"/>
              <a:buChar char="Ø"/>
              <a:defRPr/>
            </a:pPr>
            <a:r>
              <a:rPr lang="en-US" kern="0" dirty="0">
                <a:solidFill>
                  <a:schemeClr val="tx1"/>
                </a:solidFill>
              </a:rPr>
              <a:t>In all cases, the System Owner is responsible for adapting the Maintenance Plan using operational experience as the system ages</a:t>
            </a:r>
          </a:p>
          <a:p>
            <a:pPr marL="0" indent="0">
              <a:spcBef>
                <a:spcPct val="0"/>
              </a:spcBef>
              <a:buFontTx/>
              <a:buNone/>
              <a:defRPr/>
            </a:pPr>
            <a:endParaRPr lang="en-US" sz="800" kern="0" dirty="0">
              <a:solidFill>
                <a:schemeClr val="tx1"/>
              </a:solidFill>
            </a:endParaRPr>
          </a:p>
          <a:p>
            <a:pPr marL="0" indent="0" algn="ctr">
              <a:spcBef>
                <a:spcPct val="0"/>
              </a:spcBef>
              <a:buFontTx/>
              <a:buNone/>
              <a:defRPr/>
            </a:pPr>
            <a:r>
              <a:rPr lang="en-US" sz="2800" b="1" kern="0" dirty="0">
                <a:solidFill>
                  <a:schemeClr val="tx1"/>
                </a:solidFill>
              </a:rPr>
              <a:t>What does this plan look like?</a:t>
            </a:r>
          </a:p>
          <a:p>
            <a:pPr marL="0" indent="0">
              <a:spcBef>
                <a:spcPct val="0"/>
              </a:spcBef>
              <a:buFontTx/>
              <a:buNone/>
              <a:defRPr/>
            </a:pPr>
            <a:endParaRPr lang="en-US" sz="800" b="1" kern="0" dirty="0">
              <a:solidFill>
                <a:schemeClr val="tx1"/>
              </a:solidFill>
            </a:endParaRPr>
          </a:p>
          <a:p>
            <a:pPr>
              <a:spcBef>
                <a:spcPct val="0"/>
              </a:spcBef>
              <a:buFont typeface="Wingdings" panose="05000000000000000000" pitchFamily="2" charset="2"/>
              <a:buChar char="Ø"/>
              <a:defRPr/>
            </a:pPr>
            <a:r>
              <a:rPr lang="en-US" kern="0" dirty="0">
                <a:solidFill>
                  <a:schemeClr val="tx1"/>
                </a:solidFill>
              </a:rPr>
              <a:t>As varied as the pressure or vacuum systems on site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50" y="457200"/>
            <a:ext cx="90043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fade">
                                      <p:cBhvr>
                                        <p:cTn id="16" dur="500"/>
                                        <p:tgtEl>
                                          <p:spTgt spid="6">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Effect transition="in" filter="fade">
                                      <p:cBhvr>
                                        <p:cTn id="19" dur="500"/>
                                        <p:tgtEl>
                                          <p:spTgt spid="6">
                                            <p:txEl>
                                              <p:pRg st="8" end="8"/>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10" end="10"/>
                                            </p:txEl>
                                          </p:spTgt>
                                        </p:tgtEl>
                                        <p:attrNameLst>
                                          <p:attrName>style.visibility</p:attrName>
                                        </p:attrNameLst>
                                      </p:cBhvr>
                                      <p:to>
                                        <p:strVal val="visible"/>
                                      </p:to>
                                    </p:set>
                                    <p:animEffect transition="in" filter="fade">
                                      <p:cBhvr>
                                        <p:cTn id="24" dur="500"/>
                                        <p:tgtEl>
                                          <p:spTgt spid="6">
                                            <p:txEl>
                                              <p:pRg st="10" end="1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427D9B1F-8585-4A05-9953-39EF77AEC22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t="9727" b="3107"/>
          <a:stretch>
            <a:fillRect/>
          </a:stretch>
        </p:blipFill>
        <p:spPr bwMode="auto">
          <a:xfrm>
            <a:off x="0" y="990600"/>
            <a:ext cx="91440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Safe Maintenance Techniques:</a:t>
            </a:r>
            <a:br>
              <a:rPr lang="en-US" altLang="en-US" sz="3200">
                <a:solidFill>
                  <a:schemeClr val="bg1"/>
                </a:solidFill>
              </a:rPr>
            </a:br>
            <a:r>
              <a:rPr lang="en-US" altLang="en-US" sz="2800">
                <a:solidFill>
                  <a:schemeClr val="bg1"/>
                </a:solidFill>
              </a:rPr>
              <a:t>Develop a Maintenance Plan</a:t>
            </a:r>
          </a:p>
        </p:txBody>
      </p:sp>
      <p:sp>
        <p:nvSpPr>
          <p:cNvPr id="6" name="Rectangle 4">
            <a:extLst>
              <a:ext uri="{FF2B5EF4-FFF2-40B4-BE49-F238E27FC236}">
                <a16:creationId xmlns:a16="http://schemas.microsoft.com/office/drawing/2014/main" id="{75C04D73-DE94-4C95-B223-BDD108B86A80}"/>
              </a:ext>
            </a:extLst>
          </p:cNvPr>
          <p:cNvSpPr txBox="1">
            <a:spLocks noChangeArrowheads="1"/>
          </p:cNvSpPr>
          <p:nvPr/>
        </p:nvSpPr>
        <p:spPr bwMode="auto">
          <a:xfrm>
            <a:off x="152400" y="990600"/>
            <a:ext cx="8782050" cy="5303838"/>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182880" rIns="182880" anchor="ct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marL="0" lvl="3" indent="0" algn="ctr" eaLnBrk="1" hangingPunct="1">
              <a:lnSpc>
                <a:spcPct val="90000"/>
              </a:lnSpc>
              <a:buFontTx/>
              <a:buNone/>
              <a:defRPr/>
            </a:pPr>
            <a:r>
              <a:rPr lang="en-US" sz="2800" b="1" dirty="0"/>
              <a:t>Replacing Pressure Relief Devices</a:t>
            </a:r>
          </a:p>
          <a:p>
            <a:pPr marL="0" lvl="3" indent="-365760" eaLnBrk="1" hangingPunct="1">
              <a:lnSpc>
                <a:spcPct val="90000"/>
              </a:lnSpc>
              <a:buFont typeface="Wingdings" panose="05000000000000000000" pitchFamily="2" charset="2"/>
              <a:buChar char="Ø"/>
              <a:defRPr/>
            </a:pPr>
            <a:r>
              <a:rPr lang="en-US" dirty="0"/>
              <a:t>Relief Devices with Set Pressure ≥ 15 psig</a:t>
            </a:r>
          </a:p>
          <a:p>
            <a:pPr marL="891540" lvl="4" indent="-342900" eaLnBrk="1" hangingPunct="1">
              <a:lnSpc>
                <a:spcPct val="90000"/>
              </a:lnSpc>
              <a:buFont typeface="Arial" panose="020B0604020202020204" pitchFamily="34" charset="0"/>
              <a:buChar char="•"/>
              <a:defRPr/>
            </a:pPr>
            <a:r>
              <a:rPr lang="en-US" dirty="0">
                <a:solidFill>
                  <a:schemeClr val="tx1"/>
                </a:solidFill>
              </a:rPr>
              <a:t>At replacement, use only ASME stamped devices </a:t>
            </a:r>
          </a:p>
          <a:p>
            <a:pPr marL="891540" lvl="4" indent="-342900" eaLnBrk="1" hangingPunct="1">
              <a:lnSpc>
                <a:spcPct val="90000"/>
              </a:lnSpc>
              <a:buFont typeface="Arial" panose="020B0604020202020204" pitchFamily="34" charset="0"/>
              <a:buChar char="•"/>
              <a:defRPr/>
            </a:pPr>
            <a:r>
              <a:rPr lang="en-US" dirty="0">
                <a:solidFill>
                  <a:schemeClr val="tx1"/>
                </a:solidFill>
              </a:rPr>
              <a:t>Register if protecting a vessel, Cat. M system or piping larger than 6 NPS (Form PS-5)</a:t>
            </a:r>
          </a:p>
          <a:p>
            <a:pPr marL="0" lvl="3" indent="-365760" eaLnBrk="1" hangingPunct="1">
              <a:lnSpc>
                <a:spcPct val="90000"/>
              </a:lnSpc>
              <a:buFont typeface="Wingdings" panose="05000000000000000000" pitchFamily="2" charset="2"/>
              <a:buChar char="Ø"/>
              <a:defRPr/>
            </a:pPr>
            <a:r>
              <a:rPr lang="en-US" dirty="0"/>
              <a:t>Relief Devices with Set Pressure &lt; 15 psig*</a:t>
            </a:r>
          </a:p>
          <a:p>
            <a:pPr marL="914400" lvl="4" indent="-365760" eaLnBrk="1" hangingPunct="1">
              <a:lnSpc>
                <a:spcPct val="90000"/>
              </a:lnSpc>
              <a:buFont typeface="Arial" panose="020B0604020202020204" pitchFamily="34" charset="0"/>
              <a:buChar char="•"/>
              <a:defRPr/>
            </a:pPr>
            <a:r>
              <a:rPr lang="en-US" dirty="0">
                <a:solidFill>
                  <a:schemeClr val="tx1"/>
                </a:solidFill>
              </a:rPr>
              <a:t>Not required to meet ASME BPVC</a:t>
            </a:r>
          </a:p>
          <a:p>
            <a:pPr marL="914400" lvl="4" indent="-365760" eaLnBrk="1" hangingPunct="1">
              <a:lnSpc>
                <a:spcPct val="90000"/>
              </a:lnSpc>
              <a:buFont typeface="Arial" panose="020B0604020202020204" pitchFamily="34" charset="0"/>
              <a:buChar char="•"/>
              <a:defRPr/>
            </a:pPr>
            <a:r>
              <a:rPr lang="en-US" dirty="0">
                <a:solidFill>
                  <a:schemeClr val="tx1"/>
                </a:solidFill>
              </a:rPr>
              <a:t>Devices may be procured or manufactured, whole or in part, on or off site.</a:t>
            </a:r>
          </a:p>
          <a:p>
            <a:pPr marL="91440" lvl="3" indent="0" eaLnBrk="1" hangingPunct="1">
              <a:lnSpc>
                <a:spcPct val="90000"/>
              </a:lnSpc>
              <a:buFontTx/>
              <a:buNone/>
              <a:defRPr/>
            </a:pPr>
            <a:r>
              <a:rPr lang="en-US" sz="1800" dirty="0">
                <a:solidFill>
                  <a:schemeClr val="tx1"/>
                </a:solidFill>
              </a:rPr>
              <a:t>* Devices with set pressures &lt; 30 psi, protecting vacuum jackets for cryo piping       ≤ 6 NPS are also not required to meet ASME BPVC.</a:t>
            </a:r>
          </a:p>
          <a:p>
            <a:pPr marL="365760" lvl="2" indent="-365760" eaLnBrk="1" hangingPunct="1">
              <a:lnSpc>
                <a:spcPct val="90000"/>
              </a:lnSpc>
              <a:buFont typeface="Wingdings" panose="05000000000000000000" pitchFamily="2" charset="2"/>
              <a:buChar char="Ø"/>
              <a:defRPr/>
            </a:pPr>
            <a:r>
              <a:rPr lang="en-US" dirty="0"/>
              <a:t>Procure from reputable manufacturers. Capacity and set pressure shall be per part replaced or engineering design.</a:t>
            </a:r>
            <a:endParaRPr lang="en-US" dirty="0">
              <a:solidFill>
                <a:schemeClr val="tx1"/>
              </a:solidFill>
            </a:endParaRPr>
          </a:p>
          <a:p>
            <a:pPr marL="0" lvl="3" indent="-365760" eaLnBrk="1" hangingPunct="1">
              <a:lnSpc>
                <a:spcPct val="90000"/>
              </a:lnSpc>
              <a:buFont typeface="Wingdings" panose="05000000000000000000" pitchFamily="2" charset="2"/>
              <a:buChar char="Ø"/>
              <a:defRPr/>
            </a:pPr>
            <a:r>
              <a:rPr lang="en-US" dirty="0"/>
              <a:t>JLab-made devices shall comply with Supplement</a:t>
            </a:r>
          </a:p>
          <a:p>
            <a:pPr marL="0" indent="0">
              <a:spcBef>
                <a:spcPct val="0"/>
              </a:spcBef>
              <a:buFontTx/>
              <a:buNone/>
              <a:defRPr/>
            </a:pPr>
            <a:endParaRPr lang="en-US" sz="800" b="1" kern="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500"/>
                                        <p:tgtEl>
                                          <p:spTgt spid="6">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fade">
                                      <p:cBhvr>
                                        <p:cTn id="25" dur="500"/>
                                        <p:tgtEl>
                                          <p:spTgt spid="6">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500"/>
                                        <p:tgtEl>
                                          <p:spTgt spid="6">
                                            <p:txEl>
                                              <p:pRg st="7" end="7"/>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fade">
                                      <p:cBhvr>
                                        <p:cTn id="36" dur="500"/>
                                        <p:tgtEl>
                                          <p:spTgt spid="6">
                                            <p:txEl>
                                              <p:pRg st="8" end="8"/>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animEffect transition="in" filter="fade">
                                      <p:cBhvr>
                                        <p:cTn id="4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7475" y="904875"/>
            <a:ext cx="39179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83D35EC-AF2F-45DB-9A2B-BA1FA25780AA}"/>
              </a:ext>
            </a:extLst>
          </p:cNvPr>
          <p:cNvSpPr txBox="1">
            <a:spLocks noChangeArrowheads="1"/>
          </p:cNvSpPr>
          <p:nvPr/>
        </p:nvSpPr>
        <p:spPr bwMode="auto">
          <a:xfrm>
            <a:off x="0" y="-20638"/>
            <a:ext cx="9144000" cy="990601"/>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b="0" kern="0" dirty="0">
                <a:solidFill>
                  <a:schemeClr val="bg1"/>
                </a:solidFill>
              </a:rPr>
              <a:t>Safe Maintenance Techniques:</a:t>
            </a:r>
            <a:br>
              <a:rPr lang="en-US" altLang="en-US" sz="3200" b="0" kern="0" dirty="0">
                <a:solidFill>
                  <a:schemeClr val="bg1"/>
                </a:solidFill>
              </a:rPr>
            </a:br>
            <a:endParaRPr lang="en-US" altLang="en-US" sz="2800" b="0" kern="0" dirty="0">
              <a:solidFill>
                <a:schemeClr val="bg1"/>
              </a:solidFill>
            </a:endParaRPr>
          </a:p>
        </p:txBody>
      </p:sp>
      <p:sp>
        <p:nvSpPr>
          <p:cNvPr id="33795" name="Rectangle 3"/>
          <p:cNvSpPr>
            <a:spLocks noGrp="1" noChangeArrowheads="1"/>
          </p:cNvSpPr>
          <p:nvPr>
            <p:ph type="title"/>
          </p:nvPr>
        </p:nvSpPr>
        <p:spPr>
          <a:xfrm>
            <a:off x="0" y="533400"/>
            <a:ext cx="9144000" cy="433388"/>
          </a:xfrm>
          <a:solidFill>
            <a:srgbClr val="0066FF"/>
          </a:solidFill>
        </p:spPr>
        <p:txBody>
          <a:bodyPr/>
          <a:lstStyle/>
          <a:p>
            <a:pPr eaLnBrk="1" hangingPunct="1"/>
            <a:r>
              <a:rPr lang="en-US" altLang="en-US" sz="2800">
                <a:solidFill>
                  <a:schemeClr val="bg1"/>
                </a:solidFill>
              </a:rPr>
              <a:t>Use Work Planning/Process Tools</a:t>
            </a:r>
          </a:p>
        </p:txBody>
      </p:sp>
      <p:sp>
        <p:nvSpPr>
          <p:cNvPr id="7172" name="Rectangle 4">
            <a:extLst>
              <a:ext uri="{FF2B5EF4-FFF2-40B4-BE49-F238E27FC236}">
                <a16:creationId xmlns:a16="http://schemas.microsoft.com/office/drawing/2014/main" id="{38784FB4-08D0-4A05-819F-BCAB566CDB17}"/>
              </a:ext>
            </a:extLst>
          </p:cNvPr>
          <p:cNvSpPr>
            <a:spLocks noGrp="1" noChangeArrowheads="1"/>
          </p:cNvSpPr>
          <p:nvPr>
            <p:ph type="body" sz="half" idx="1"/>
          </p:nvPr>
        </p:nvSpPr>
        <p:spPr>
          <a:xfrm>
            <a:off x="152400" y="1084263"/>
            <a:ext cx="5011738"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spcBef>
                <a:spcPct val="0"/>
              </a:spcBef>
              <a:buFontTx/>
              <a:buNone/>
              <a:defRPr/>
            </a:pPr>
            <a:endParaRPr lang="en-US" altLang="en-US" sz="1400" dirty="0">
              <a:solidFill>
                <a:schemeClr val="tx1"/>
              </a:solidFill>
            </a:endParaRPr>
          </a:p>
          <a:p>
            <a:pPr marL="0" indent="0" algn="ctr">
              <a:spcBef>
                <a:spcPct val="0"/>
              </a:spcBef>
              <a:buFontTx/>
              <a:buNone/>
              <a:defRPr/>
            </a:pPr>
            <a:endParaRPr lang="en-US" altLang="en-US" sz="1400" dirty="0">
              <a:solidFill>
                <a:schemeClr val="tx1"/>
              </a:solidFill>
            </a:endParaRPr>
          </a:p>
          <a:p>
            <a:pPr marL="0" indent="0" algn="ctr">
              <a:spcBef>
                <a:spcPct val="0"/>
              </a:spcBef>
              <a:buFontTx/>
              <a:buNone/>
              <a:defRPr/>
            </a:pPr>
            <a:r>
              <a:rPr lang="en-US" dirty="0"/>
              <a:t>As required, standard work planning tools shall be written to ensure personnel and equipment safety:</a:t>
            </a:r>
          </a:p>
          <a:p>
            <a:pPr marL="0" indent="0" algn="ctr">
              <a:spcBef>
                <a:spcPct val="0"/>
              </a:spcBef>
              <a:buFontTx/>
              <a:buNone/>
              <a:defRPr/>
            </a:pPr>
            <a:endParaRPr lang="en-US" dirty="0"/>
          </a:p>
          <a:p>
            <a:pPr marL="0" indent="0" algn="ctr">
              <a:spcBef>
                <a:spcPct val="0"/>
              </a:spcBef>
              <a:buFontTx/>
              <a:buNone/>
              <a:defRPr/>
            </a:pPr>
            <a:r>
              <a:rPr lang="en-US" dirty="0"/>
              <a:t>THA</a:t>
            </a:r>
          </a:p>
          <a:p>
            <a:pPr marL="0" indent="0" algn="ctr">
              <a:spcBef>
                <a:spcPct val="0"/>
              </a:spcBef>
              <a:buFontTx/>
              <a:buNone/>
              <a:defRPr/>
            </a:pPr>
            <a:r>
              <a:rPr lang="en-US" dirty="0"/>
              <a:t>ATLis, etc.</a:t>
            </a:r>
          </a:p>
          <a:p>
            <a:pPr marL="0" indent="0" algn="ctr">
              <a:spcBef>
                <a:spcPct val="0"/>
              </a:spcBef>
              <a:buFontTx/>
              <a:buNone/>
              <a:defRPr/>
            </a:pPr>
            <a:r>
              <a:rPr lang="en-US" dirty="0"/>
              <a:t>TOSP/OSP</a:t>
            </a:r>
          </a:p>
          <a:p>
            <a:pPr marL="0" indent="0" algn="ctr">
              <a:spcBef>
                <a:spcPct val="0"/>
              </a:spcBef>
              <a:buFontTx/>
              <a:buNone/>
              <a:defRPr/>
            </a:pPr>
            <a:r>
              <a:rPr lang="en-US" dirty="0"/>
              <a:t>Desktop procedure</a:t>
            </a:r>
          </a:p>
          <a:p>
            <a:pPr marL="0" indent="0" algn="ctr">
              <a:spcBef>
                <a:spcPct val="0"/>
              </a:spcBef>
              <a:buFontTx/>
              <a:buNone/>
              <a:defRPr/>
            </a:pPr>
            <a:endParaRPr lang="en-US" dirty="0"/>
          </a:p>
        </p:txBody>
      </p:sp>
      <p:sp>
        <p:nvSpPr>
          <p:cNvPr id="6" name="Rounded Rectangle 5"/>
          <p:cNvSpPr>
            <a:spLocks noChangeArrowheads="1"/>
          </p:cNvSpPr>
          <p:nvPr/>
        </p:nvSpPr>
        <p:spPr bwMode="auto">
          <a:xfrm>
            <a:off x="5362575" y="2476500"/>
            <a:ext cx="3652838" cy="1790700"/>
          </a:xfrm>
          <a:prstGeom prst="roundRect">
            <a:avLst>
              <a:gd name="adj" fmla="val 16667"/>
            </a:avLst>
          </a:prstGeom>
          <a:solidFill>
            <a:srgbClr val="FFFF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2800" b="1">
                <a:solidFill>
                  <a:srgbClr val="FF0000"/>
                </a:solidFill>
              </a:rPr>
              <a:t>Remember</a:t>
            </a:r>
            <a:r>
              <a:rPr lang="en-US" altLang="en-US" sz="2000">
                <a:solidFill>
                  <a:srgbClr val="FF0000"/>
                </a:solidFill>
              </a:rPr>
              <a:t> … </a:t>
            </a:r>
          </a:p>
          <a:p>
            <a:pPr algn="ctr">
              <a:spcBef>
                <a:spcPct val="0"/>
              </a:spcBef>
              <a:buFontTx/>
              <a:buNone/>
            </a:pPr>
            <a:r>
              <a:rPr lang="en-US" altLang="en-US">
                <a:solidFill>
                  <a:srgbClr val="FF0000"/>
                </a:solidFill>
              </a:rPr>
              <a:t>Even the simplest of tasks must be performed with caution</a:t>
            </a:r>
          </a:p>
        </p:txBody>
      </p:sp>
      <p:sp>
        <p:nvSpPr>
          <p:cNvPr id="7" name="Rounded Rectangle 6"/>
          <p:cNvSpPr>
            <a:spLocks noChangeArrowheads="1"/>
          </p:cNvSpPr>
          <p:nvPr/>
        </p:nvSpPr>
        <p:spPr bwMode="auto">
          <a:xfrm>
            <a:off x="5362575" y="1628775"/>
            <a:ext cx="3652838" cy="3962400"/>
          </a:xfrm>
          <a:prstGeom prst="roundRect">
            <a:avLst>
              <a:gd name="adj" fmla="val 16667"/>
            </a:avLst>
          </a:prstGeom>
          <a:solidFill>
            <a:srgbClr val="FFFF00"/>
          </a:solidFill>
          <a:ln w="9525" algn="ctr">
            <a:solidFill>
              <a:schemeClr val="tx1"/>
            </a:solidFill>
            <a:round/>
            <a:headEnd/>
            <a:tailEnd/>
          </a:ln>
        </p:spPr>
        <p:txBody>
          <a:bodyPr lIns="0" rIns="0" bIns="54864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2800" b="1">
                <a:solidFill>
                  <a:srgbClr val="FF0000"/>
                </a:solidFill>
              </a:rPr>
              <a:t>Ask yourself:                    “</a:t>
            </a:r>
            <a:r>
              <a:rPr lang="en-US" altLang="en-US" sz="2800" b="1" i="1">
                <a:solidFill>
                  <a:srgbClr val="FF0000"/>
                </a:solidFill>
              </a:rPr>
              <a:t>How could an accident happen?</a:t>
            </a:r>
            <a:r>
              <a:rPr lang="en-US" altLang="en-US" sz="2800" b="1">
                <a:solidFill>
                  <a:srgbClr val="FF0000"/>
                </a:solidFill>
              </a:rPr>
              <a:t>”</a:t>
            </a:r>
          </a:p>
          <a:p>
            <a:pPr algn="ctr">
              <a:spcBef>
                <a:spcPct val="0"/>
              </a:spcBef>
              <a:buFontTx/>
              <a:buNone/>
            </a:pPr>
            <a:endParaRPr lang="en-US" altLang="en-US" sz="800" b="1">
              <a:solidFill>
                <a:srgbClr val="FF0000"/>
              </a:solidFill>
            </a:endParaRPr>
          </a:p>
          <a:p>
            <a:pPr algn="ctr">
              <a:spcBef>
                <a:spcPct val="0"/>
              </a:spcBef>
              <a:buFontTx/>
              <a:buNone/>
            </a:pPr>
            <a:r>
              <a:rPr lang="en-US" altLang="en-US" sz="2000">
                <a:solidFill>
                  <a:srgbClr val="FF0000"/>
                </a:solidFill>
              </a:rPr>
              <a:t>It </a:t>
            </a:r>
            <a:r>
              <a:rPr lang="en-US" altLang="en-US" sz="2000" i="1">
                <a:solidFill>
                  <a:srgbClr val="FF0000"/>
                </a:solidFill>
              </a:rPr>
              <a:t>could</a:t>
            </a:r>
            <a:r>
              <a:rPr lang="en-US" altLang="en-US" sz="2000">
                <a:solidFill>
                  <a:srgbClr val="FF0000"/>
                </a:solidFill>
              </a:rPr>
              <a:t> happen; find out how.</a:t>
            </a:r>
          </a:p>
          <a:p>
            <a:pPr algn="ctr">
              <a:spcBef>
                <a:spcPct val="0"/>
              </a:spcBef>
              <a:buFontTx/>
              <a:buNone/>
            </a:pPr>
            <a:endParaRPr lang="en-US" altLang="en-US" sz="800">
              <a:solidFill>
                <a:srgbClr val="FF0000"/>
              </a:solidFill>
            </a:endParaRPr>
          </a:p>
          <a:p>
            <a:pPr algn="ctr">
              <a:spcBef>
                <a:spcPct val="0"/>
              </a:spcBef>
              <a:buFontTx/>
              <a:buNone/>
            </a:pPr>
            <a:r>
              <a:rPr lang="en-US" altLang="en-US" sz="2000">
                <a:solidFill>
                  <a:srgbClr val="FF0000"/>
                </a:solidFill>
              </a:rPr>
              <a:t>Beware of confirmation bias.</a:t>
            </a:r>
          </a:p>
          <a:p>
            <a:pPr algn="ctr">
              <a:spcBef>
                <a:spcPct val="0"/>
              </a:spcBef>
              <a:buFontTx/>
              <a:buNone/>
            </a:pPr>
            <a:endParaRPr lang="en-US" altLang="en-US" sz="800">
              <a:solidFill>
                <a:srgbClr val="FF0000"/>
              </a:solidFill>
            </a:endParaRPr>
          </a:p>
          <a:p>
            <a:pPr algn="ctr">
              <a:spcBef>
                <a:spcPct val="0"/>
              </a:spcBef>
              <a:buFontTx/>
              <a:buNone/>
            </a:pPr>
            <a:r>
              <a:rPr lang="en-US" altLang="en-US" sz="2000">
                <a:solidFill>
                  <a:srgbClr val="FF0000"/>
                </a:solidFill>
              </a:rPr>
              <a:t>Just because it has been done one way for many years, doesn’t make it right.</a:t>
            </a:r>
          </a:p>
          <a:p>
            <a:pPr algn="ctr">
              <a:spcBef>
                <a:spcPct val="0"/>
              </a:spcBef>
              <a:buFontTx/>
              <a:buNone/>
            </a:pPr>
            <a:endParaRPr lang="en-US" altLang="en-US"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circle(in)">
                                      <p:cBhvr>
                                        <p:cTn id="7" dur="1000"/>
                                        <p:tgtEl>
                                          <p:spTgt spid="337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2" end="2"/>
                                            </p:txEl>
                                          </p:spTgt>
                                        </p:tgtEl>
                                        <p:attrNameLst>
                                          <p:attrName>style.visibility</p:attrName>
                                        </p:attrNameLst>
                                      </p:cBhvr>
                                      <p:to>
                                        <p:strVal val="visible"/>
                                      </p:to>
                                    </p:set>
                                    <p:animEffect transition="in" filter="fade">
                                      <p:cBhvr>
                                        <p:cTn id="12" dur="500"/>
                                        <p:tgtEl>
                                          <p:spTgt spid="717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xEl>
                                              <p:pRg st="4" end="4"/>
                                            </p:txEl>
                                          </p:spTgt>
                                        </p:tgtEl>
                                        <p:attrNameLst>
                                          <p:attrName>style.visibility</p:attrName>
                                        </p:attrNameLst>
                                      </p:cBhvr>
                                      <p:to>
                                        <p:strVal val="visible"/>
                                      </p:to>
                                    </p:set>
                                    <p:animEffect transition="in" filter="fade">
                                      <p:cBhvr>
                                        <p:cTn id="15" dur="500"/>
                                        <p:tgtEl>
                                          <p:spTgt spid="717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xEl>
                                              <p:pRg st="5" end="5"/>
                                            </p:txEl>
                                          </p:spTgt>
                                        </p:tgtEl>
                                        <p:attrNameLst>
                                          <p:attrName>style.visibility</p:attrName>
                                        </p:attrNameLst>
                                      </p:cBhvr>
                                      <p:to>
                                        <p:strVal val="visible"/>
                                      </p:to>
                                    </p:set>
                                    <p:animEffect transition="in" filter="fade">
                                      <p:cBhvr>
                                        <p:cTn id="18" dur="500"/>
                                        <p:tgtEl>
                                          <p:spTgt spid="717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72">
                                            <p:txEl>
                                              <p:pRg st="6" end="6"/>
                                            </p:txEl>
                                          </p:spTgt>
                                        </p:tgtEl>
                                        <p:attrNameLst>
                                          <p:attrName>style.visibility</p:attrName>
                                        </p:attrNameLst>
                                      </p:cBhvr>
                                      <p:to>
                                        <p:strVal val="visible"/>
                                      </p:to>
                                    </p:set>
                                    <p:animEffect transition="in" filter="fade">
                                      <p:cBhvr>
                                        <p:cTn id="21" dur="500"/>
                                        <p:tgtEl>
                                          <p:spTgt spid="7172">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172">
                                            <p:txEl>
                                              <p:pRg st="7" end="7"/>
                                            </p:txEl>
                                          </p:spTgt>
                                        </p:tgtEl>
                                        <p:attrNameLst>
                                          <p:attrName>style.visibility</p:attrName>
                                        </p:attrNameLst>
                                      </p:cBhvr>
                                      <p:to>
                                        <p:strVal val="visible"/>
                                      </p:to>
                                    </p:set>
                                    <p:animEffect transition="in" filter="fade">
                                      <p:cBhvr>
                                        <p:cTn id="24" dur="500"/>
                                        <p:tgtEl>
                                          <p:spTgt spid="7172">
                                            <p:txEl>
                                              <p:pRg st="7" end="7"/>
                                            </p:txEl>
                                          </p:spTgt>
                                        </p:tgtEl>
                                      </p:cBhvr>
                                    </p:animEffect>
                                  </p:childTnLst>
                                </p:cTn>
                              </p:par>
                            </p:childTnLst>
                          </p:cTn>
                        </p:par>
                        <p:par>
                          <p:cTn id="25" fill="hold" nodeType="afterGroup">
                            <p:stCondLst>
                              <p:cond delay="500"/>
                            </p:stCondLst>
                            <p:childTnLst>
                              <p:par>
                                <p:cTn id="26" presetID="10" presetClass="entr" presetSubtype="0" fill="hold" grpId="0" nodeType="afterEffect">
                                  <p:stCondLst>
                                    <p:cond delay="9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41888"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a:extLst>
              <a:ext uri="{FF2B5EF4-FFF2-40B4-BE49-F238E27FC236}">
                <a16:creationId xmlns:a16="http://schemas.microsoft.com/office/drawing/2014/main" id="{8E459FDD-1D59-4762-BF90-C235C5736592}"/>
              </a:ext>
            </a:extLst>
          </p:cNvPr>
          <p:cNvSpPr txBox="1">
            <a:spLocks noChangeArrowheads="1"/>
          </p:cNvSpPr>
          <p:nvPr/>
        </p:nvSpPr>
        <p:spPr bwMode="auto">
          <a:xfrm>
            <a:off x="4763"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Maintenance Techniques:</a:t>
            </a:r>
            <a:br>
              <a:rPr lang="en-US" altLang="en-US" sz="3200" kern="0" dirty="0">
                <a:solidFill>
                  <a:schemeClr val="bg1"/>
                </a:solidFill>
              </a:rPr>
            </a:br>
            <a:endParaRPr lang="en-US" altLang="en-US" sz="2800" kern="0" dirty="0">
              <a:solidFill>
                <a:schemeClr val="bg1"/>
              </a:solidFill>
            </a:endParaRPr>
          </a:p>
        </p:txBody>
      </p:sp>
      <p:sp>
        <p:nvSpPr>
          <p:cNvPr id="34819" name="Rectangle 3"/>
          <p:cNvSpPr>
            <a:spLocks noGrp="1" noChangeArrowheads="1"/>
          </p:cNvSpPr>
          <p:nvPr>
            <p:ph type="title"/>
          </p:nvPr>
        </p:nvSpPr>
        <p:spPr>
          <a:xfrm>
            <a:off x="0" y="533400"/>
            <a:ext cx="9144000" cy="457200"/>
          </a:xfrm>
          <a:solidFill>
            <a:srgbClr val="0066FF"/>
          </a:solidFill>
        </p:spPr>
        <p:txBody>
          <a:bodyPr/>
          <a:lstStyle/>
          <a:p>
            <a:pPr eaLnBrk="1" hangingPunct="1"/>
            <a:r>
              <a:rPr lang="en-US" altLang="en-US" sz="2800">
                <a:solidFill>
                  <a:schemeClr val="bg1"/>
                </a:solidFill>
              </a:rPr>
              <a:t>Depressurization/Repressurization Practices</a:t>
            </a:r>
          </a:p>
        </p:txBody>
      </p:sp>
      <p:sp>
        <p:nvSpPr>
          <p:cNvPr id="7172" name="Rectangle 4">
            <a:extLst>
              <a:ext uri="{FF2B5EF4-FFF2-40B4-BE49-F238E27FC236}">
                <a16:creationId xmlns:a16="http://schemas.microsoft.com/office/drawing/2014/main" id="{8C4A5F32-0081-4C9C-B19E-F8202C07FAE4}"/>
              </a:ext>
            </a:extLst>
          </p:cNvPr>
          <p:cNvSpPr>
            <a:spLocks noGrp="1" noChangeArrowheads="1"/>
          </p:cNvSpPr>
          <p:nvPr>
            <p:ph type="body" sz="half" idx="1"/>
          </p:nvPr>
        </p:nvSpPr>
        <p:spPr>
          <a:xfrm>
            <a:off x="76200" y="1084263"/>
            <a:ext cx="5181600"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lIns="0" rIns="274320"/>
          <a:lstStyle/>
          <a:p>
            <a:pPr indent="0">
              <a:spcBef>
                <a:spcPct val="0"/>
              </a:spcBef>
              <a:buFontTx/>
              <a:buNone/>
              <a:defRPr/>
            </a:pPr>
            <a:endParaRPr lang="en-US" sz="800" dirty="0"/>
          </a:p>
          <a:p>
            <a:pPr>
              <a:spcBef>
                <a:spcPct val="0"/>
              </a:spcBef>
              <a:buFont typeface="Wingdings" panose="05000000000000000000" pitchFamily="2" charset="2"/>
              <a:buChar char="Ø"/>
              <a:defRPr/>
            </a:pPr>
            <a:r>
              <a:rPr lang="en-US" dirty="0">
                <a:solidFill>
                  <a:schemeClr val="tx1"/>
                </a:solidFill>
              </a:rPr>
              <a:t>A major maintenance concern is exposure to sudden release of stored energy or unexpected re-pressurization of a component.</a:t>
            </a:r>
          </a:p>
          <a:p>
            <a:pPr marL="0" indent="0">
              <a:spcBef>
                <a:spcPct val="0"/>
              </a:spcBef>
              <a:buFontTx/>
              <a:buNone/>
              <a:defRPr/>
            </a:pPr>
            <a:endParaRPr lang="en-US" dirty="0">
              <a:solidFill>
                <a:schemeClr val="tx1"/>
              </a:solidFill>
            </a:endParaRPr>
          </a:p>
          <a:p>
            <a:pPr>
              <a:spcBef>
                <a:spcPct val="0"/>
              </a:spcBef>
              <a:buFont typeface="Wingdings" panose="05000000000000000000" pitchFamily="2" charset="2"/>
              <a:buChar char="Ø"/>
              <a:defRPr/>
            </a:pPr>
            <a:r>
              <a:rPr lang="en-US" dirty="0">
                <a:solidFill>
                  <a:schemeClr val="tx1"/>
                </a:solidFill>
              </a:rPr>
              <a:t>Best practice when breaching the pressure boundary is to deenergize the entire system.</a:t>
            </a:r>
          </a:p>
          <a:p>
            <a:pPr marL="0" indent="0">
              <a:spcBef>
                <a:spcPct val="0"/>
              </a:spcBef>
              <a:buFontTx/>
              <a:buNone/>
              <a:defRPr/>
            </a:pPr>
            <a:endParaRPr lang="en-US" dirty="0">
              <a:solidFill>
                <a:schemeClr val="tx1"/>
              </a:solidFill>
            </a:endParaRPr>
          </a:p>
          <a:p>
            <a:pPr>
              <a:spcBef>
                <a:spcPct val="0"/>
              </a:spcBef>
              <a:buFont typeface="Wingdings" panose="05000000000000000000" pitchFamily="2" charset="2"/>
              <a:buChar char="Ø"/>
              <a:defRPr/>
            </a:pPr>
            <a:r>
              <a:rPr lang="en-US" dirty="0">
                <a:solidFill>
                  <a:schemeClr val="tx1"/>
                </a:solidFill>
              </a:rPr>
              <a:t>With shared systems this is impractical requiring isolation and deenergization of system legs or branches.</a:t>
            </a:r>
          </a:p>
          <a:p>
            <a:pPr marL="457200" lvl="1" indent="0">
              <a:spcBef>
                <a:spcPct val="0"/>
              </a:spcBef>
              <a:buFontTx/>
              <a:buNone/>
              <a:defRPr/>
            </a:pPr>
            <a:endParaRPr lang="en-US" dirty="0"/>
          </a:p>
          <a:p>
            <a:pPr>
              <a:spcBef>
                <a:spcPct val="0"/>
              </a:spcBef>
              <a:defRPr/>
            </a:pPr>
            <a:endParaRPr lang="en-US" dirty="0"/>
          </a:p>
          <a:p>
            <a:pPr>
              <a:spcBef>
                <a:spcPct val="0"/>
              </a:spcBef>
              <a:buFontTx/>
              <a:buNone/>
              <a:defRPr/>
            </a:pPr>
            <a:endParaRPr lang="en-US" dirty="0"/>
          </a:p>
          <a:p>
            <a:pPr>
              <a:spcBef>
                <a:spcPct val="0"/>
              </a:spcBef>
              <a:buFontTx/>
              <a:buNone/>
              <a:defRPr/>
            </a:pPr>
            <a:endParaRPr lang="en-US" dirty="0"/>
          </a:p>
          <a:p>
            <a:pPr>
              <a:spcBef>
                <a:spcPct val="0"/>
              </a:spcBef>
              <a:buFontTx/>
              <a:buNone/>
              <a:defRPr/>
            </a:pPr>
            <a:endParaRPr lang="en-US" sz="800" dirty="0"/>
          </a:p>
          <a:p>
            <a:pPr>
              <a:spcBef>
                <a:spcPct val="0"/>
              </a:spcBef>
              <a:buFontTx/>
              <a:buNone/>
              <a:defRPr/>
            </a:pPr>
            <a:endParaRPr lang="en-US" dirty="0"/>
          </a:p>
          <a:p>
            <a:pPr>
              <a:spcBef>
                <a:spcPct val="0"/>
              </a:spcBef>
              <a:buFontTx/>
              <a:buNone/>
              <a:defRPr/>
            </a:pP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l="9229" t="6656" r="7098" b="3514"/>
          <a:stretch>
            <a:fillRect/>
          </a:stretch>
        </p:blipFill>
        <p:spPr bwMode="auto">
          <a:xfrm>
            <a:off x="5395913" y="1084263"/>
            <a:ext cx="3617912" cy="50117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circle(in)">
                                      <p:cBhvr>
                                        <p:cTn id="7" dur="1000"/>
                                        <p:tgtEl>
                                          <p:spTgt spid="34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fade">
                                      <p:cBhvr>
                                        <p:cTn id="12" dur="1000"/>
                                        <p:tgtEl>
                                          <p:spTgt spid="7172">
                                            <p:txEl>
                                              <p:pRg st="1" end="1"/>
                                            </p:txEl>
                                          </p:spTgt>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nodeType="afterGroup">
                            <p:stCondLst>
                              <p:cond delay="1500"/>
                            </p:stCondLst>
                            <p:childTnLst>
                              <p:par>
                                <p:cTn id="18" presetID="10" presetClass="entr" presetSubtype="0" fill="hold" nodeType="afterEffect">
                                  <p:stCondLst>
                                    <p:cond delay="0"/>
                                  </p:stCondLst>
                                  <p:childTnLst>
                                    <p:set>
                                      <p:cBhvr>
                                        <p:cTn id="19" dur="1" fill="hold">
                                          <p:stCondLst>
                                            <p:cond delay="0"/>
                                          </p:stCondLst>
                                        </p:cTn>
                                        <p:tgtEl>
                                          <p:spTgt spid="7172">
                                            <p:txEl>
                                              <p:pRg st="3" end="3"/>
                                            </p:txEl>
                                          </p:spTgt>
                                        </p:tgtEl>
                                        <p:attrNameLst>
                                          <p:attrName>style.visibility</p:attrName>
                                        </p:attrNameLst>
                                      </p:cBhvr>
                                      <p:to>
                                        <p:strVal val="visible"/>
                                      </p:to>
                                    </p:set>
                                    <p:animEffect transition="in" filter="fade">
                                      <p:cBhvr>
                                        <p:cTn id="20" dur="1000"/>
                                        <p:tgtEl>
                                          <p:spTgt spid="7172">
                                            <p:txEl>
                                              <p:pRg st="3" end="3"/>
                                            </p:txEl>
                                          </p:spTgt>
                                        </p:tgtEl>
                                      </p:cBhvr>
                                    </p:animEffect>
                                  </p:childTnLst>
                                </p:cTn>
                              </p:par>
                            </p:childTnLst>
                          </p:cTn>
                        </p:par>
                        <p:par>
                          <p:cTn id="21" fill="hold" nodeType="afterGroup">
                            <p:stCondLst>
                              <p:cond delay="2500"/>
                            </p:stCondLst>
                            <p:childTnLst>
                              <p:par>
                                <p:cTn id="22" presetID="10" presetClass="entr" presetSubtype="0" fill="hold" nodeType="afterEffect">
                                  <p:stCondLst>
                                    <p:cond delay="0"/>
                                  </p:stCondLst>
                                  <p:childTnLst>
                                    <p:set>
                                      <p:cBhvr>
                                        <p:cTn id="23" dur="1" fill="hold">
                                          <p:stCondLst>
                                            <p:cond delay="0"/>
                                          </p:stCondLst>
                                        </p:cTn>
                                        <p:tgtEl>
                                          <p:spTgt spid="7172">
                                            <p:txEl>
                                              <p:pRg st="5" end="5"/>
                                            </p:txEl>
                                          </p:spTgt>
                                        </p:tgtEl>
                                        <p:attrNameLst>
                                          <p:attrName>style.visibility</p:attrName>
                                        </p:attrNameLst>
                                      </p:cBhvr>
                                      <p:to>
                                        <p:strVal val="visible"/>
                                      </p:to>
                                    </p:set>
                                    <p:animEffect transition="in" filter="fade">
                                      <p:cBhvr>
                                        <p:cTn id="24" dur="1000"/>
                                        <p:tgtEl>
                                          <p:spTgt spid="71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Safe Maintenance Techniques:</a:t>
            </a:r>
            <a:br>
              <a:rPr lang="en-US" altLang="en-US" sz="3200">
                <a:solidFill>
                  <a:schemeClr val="bg1"/>
                </a:solidFill>
              </a:rPr>
            </a:br>
            <a:r>
              <a:rPr lang="en-US" altLang="en-US" sz="2800">
                <a:solidFill>
                  <a:schemeClr val="bg1"/>
                </a:solidFill>
              </a:rPr>
              <a:t>Depressurization/Repressurization Practices</a:t>
            </a:r>
          </a:p>
        </p:txBody>
      </p:sp>
      <p:pic>
        <p:nvPicPr>
          <p:cNvPr id="24" name="Picture 4">
            <a:extLst>
              <a:ext uri="{FF2B5EF4-FFF2-40B4-BE49-F238E27FC236}">
                <a16:creationId xmlns:a16="http://schemas.microsoft.com/office/drawing/2014/main" id="{8A30078D-1C1C-469A-8396-B166BAA63C5C}"/>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t="9727" b="3107"/>
          <a:stretch>
            <a:fillRect/>
          </a:stretch>
        </p:blipFill>
        <p:spPr bwMode="auto">
          <a:xfrm>
            <a:off x="0" y="990600"/>
            <a:ext cx="91440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Process 14"/>
          <p:cNvSpPr>
            <a:spLocks noChangeArrowheads="1"/>
          </p:cNvSpPr>
          <p:nvPr/>
        </p:nvSpPr>
        <p:spPr bwMode="auto">
          <a:xfrm>
            <a:off x="539750" y="1098550"/>
            <a:ext cx="8305800" cy="776288"/>
          </a:xfrm>
          <a:prstGeom prst="flowChartProcess">
            <a:avLst/>
          </a:prstGeom>
          <a:solidFill>
            <a:srgbClr val="FFC000"/>
          </a:solidFill>
          <a:ln w="9525" algn="ctr">
            <a:solidFill>
              <a:schemeClr val="tx1"/>
            </a:solidFill>
            <a:round/>
            <a:headEnd/>
            <a:tailEnd/>
          </a:ln>
        </p:spPr>
        <p:txBody>
          <a:bodyPr rIns="0"/>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a:pPr>
            <a:r>
              <a:rPr lang="en-US" altLang="en-US" sz="2000">
                <a:solidFill>
                  <a:schemeClr val="tx1"/>
                </a:solidFill>
              </a:rPr>
              <a:t>Depressurization must be under direct supervision of trained personnel  (follow proper lock, tag and try procedures)</a:t>
            </a:r>
          </a:p>
        </p:txBody>
      </p:sp>
      <p:sp>
        <p:nvSpPr>
          <p:cNvPr id="16" name="Flowchart: Process 15"/>
          <p:cNvSpPr>
            <a:spLocks noChangeArrowheads="1"/>
          </p:cNvSpPr>
          <p:nvPr/>
        </p:nvSpPr>
        <p:spPr bwMode="auto">
          <a:xfrm>
            <a:off x="539750" y="1981200"/>
            <a:ext cx="8305800" cy="762000"/>
          </a:xfrm>
          <a:prstGeom prst="flowChartProcess">
            <a:avLst/>
          </a:prstGeom>
          <a:solidFill>
            <a:srgbClr val="FFC000"/>
          </a:solidFill>
          <a:ln w="9525" algn="ctr">
            <a:solidFill>
              <a:schemeClr val="tx1"/>
            </a:solidFill>
            <a:round/>
            <a:headEnd/>
            <a:tailEnd/>
          </a:ln>
        </p:spPr>
        <p:txBody>
          <a:bodyPr rIns="0"/>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startAt="2"/>
            </a:pPr>
            <a:r>
              <a:rPr lang="en-US" altLang="en-US" sz="2000">
                <a:solidFill>
                  <a:schemeClr val="tx1"/>
                </a:solidFill>
              </a:rPr>
              <a:t>Remove source of pressure and ensure that source cannot be reconnected until all work is completed</a:t>
            </a:r>
          </a:p>
        </p:txBody>
      </p:sp>
      <p:sp>
        <p:nvSpPr>
          <p:cNvPr id="17" name="Flowchart: Process 16"/>
          <p:cNvSpPr>
            <a:spLocks noChangeArrowheads="1"/>
          </p:cNvSpPr>
          <p:nvPr/>
        </p:nvSpPr>
        <p:spPr bwMode="auto">
          <a:xfrm>
            <a:off x="539750" y="2844800"/>
            <a:ext cx="8305800" cy="742950"/>
          </a:xfrm>
          <a:prstGeom prst="flowChartProcess">
            <a:avLst/>
          </a:prstGeom>
          <a:solidFill>
            <a:srgbClr val="FFC000"/>
          </a:solidFill>
          <a:ln w="9525" algn="ctr">
            <a:solidFill>
              <a:schemeClr val="tx1"/>
            </a:solidFill>
            <a:round/>
            <a:headEnd/>
            <a:tailEnd/>
          </a:ln>
        </p:spPr>
        <p:txBody>
          <a:bodyPr/>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startAt="3"/>
            </a:pPr>
            <a:r>
              <a:rPr lang="en-US" altLang="en-US" sz="2000">
                <a:solidFill>
                  <a:schemeClr val="tx1"/>
                </a:solidFill>
              </a:rPr>
              <a:t>Release stored pressure in the system in a safe manner (for example, open a vent valve)</a:t>
            </a:r>
          </a:p>
        </p:txBody>
      </p:sp>
      <p:sp>
        <p:nvSpPr>
          <p:cNvPr id="18" name="Flowchart: Process 17"/>
          <p:cNvSpPr>
            <a:spLocks noChangeArrowheads="1"/>
          </p:cNvSpPr>
          <p:nvPr/>
        </p:nvSpPr>
        <p:spPr bwMode="auto">
          <a:xfrm>
            <a:off x="539750" y="3711575"/>
            <a:ext cx="8305800" cy="819150"/>
          </a:xfrm>
          <a:prstGeom prst="flowChartProcess">
            <a:avLst/>
          </a:prstGeom>
          <a:solidFill>
            <a:srgbClr val="FFC000"/>
          </a:solidFill>
          <a:ln w="9525" algn="ctr">
            <a:solidFill>
              <a:schemeClr val="tx1"/>
            </a:solidFill>
            <a:round/>
            <a:headEnd/>
            <a:tailEnd/>
          </a:ln>
        </p:spPr>
        <p:txBody>
          <a:bodyPr/>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startAt="4"/>
            </a:pPr>
            <a:r>
              <a:rPr lang="en-US" altLang="en-US" sz="2000">
                <a:solidFill>
                  <a:schemeClr val="tx1"/>
                </a:solidFill>
              </a:rPr>
              <a:t>Ensure that pressure can not re-accumulate (for example, check valves on sample points or test connections)</a:t>
            </a:r>
          </a:p>
        </p:txBody>
      </p:sp>
      <p:sp>
        <p:nvSpPr>
          <p:cNvPr id="21" name="Flowchart: Process 20"/>
          <p:cNvSpPr>
            <a:spLocks noChangeArrowheads="1"/>
          </p:cNvSpPr>
          <p:nvPr/>
        </p:nvSpPr>
        <p:spPr bwMode="auto">
          <a:xfrm>
            <a:off x="539750" y="4648200"/>
            <a:ext cx="8305800" cy="739775"/>
          </a:xfrm>
          <a:prstGeom prst="flowChartProcess">
            <a:avLst/>
          </a:prstGeom>
          <a:solidFill>
            <a:srgbClr val="FFC000"/>
          </a:solidFill>
          <a:ln w="9525" algn="ctr">
            <a:solidFill>
              <a:schemeClr val="tx1"/>
            </a:solidFill>
            <a:round/>
            <a:headEnd/>
            <a:tailEnd/>
          </a:ln>
        </p:spPr>
        <p:txBody>
          <a:bodyPr rIns="0"/>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startAt="5"/>
            </a:pPr>
            <a:r>
              <a:rPr lang="en-US" altLang="en-US" sz="2000">
                <a:solidFill>
                  <a:schemeClr val="tx1"/>
                </a:solidFill>
              </a:rPr>
              <a:t>Install physical blocks, if needed, to prevent unexpected re-pressurization.</a:t>
            </a:r>
          </a:p>
        </p:txBody>
      </p:sp>
      <p:sp>
        <p:nvSpPr>
          <p:cNvPr id="22" name="Flowchart: Process 21"/>
          <p:cNvSpPr>
            <a:spLocks noChangeArrowheads="1"/>
          </p:cNvSpPr>
          <p:nvPr/>
        </p:nvSpPr>
        <p:spPr bwMode="auto">
          <a:xfrm>
            <a:off x="539750" y="5499100"/>
            <a:ext cx="8305800" cy="493713"/>
          </a:xfrm>
          <a:prstGeom prst="flowChartProcess">
            <a:avLst/>
          </a:prstGeom>
          <a:solidFill>
            <a:srgbClr val="FFC000"/>
          </a:solidFill>
          <a:ln w="9525" algn="ctr">
            <a:solidFill>
              <a:schemeClr val="tx1"/>
            </a:solidFill>
            <a:round/>
            <a:headEnd/>
            <a:tailEnd/>
          </a:ln>
        </p:spPr>
        <p:txBody>
          <a:bodyPr rIns="0"/>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startAt="6"/>
            </a:pPr>
            <a:r>
              <a:rPr lang="en-US" altLang="en-US" sz="2000">
                <a:solidFill>
                  <a:schemeClr val="tx1"/>
                </a:solidFill>
              </a:rPr>
              <a:t>Verify the de-energized state prior to performing work</a:t>
            </a:r>
          </a:p>
        </p:txBody>
      </p:sp>
      <p:sp>
        <p:nvSpPr>
          <p:cNvPr id="25" name="Oval 24"/>
          <p:cNvSpPr>
            <a:spLocks noChangeArrowheads="1"/>
          </p:cNvSpPr>
          <p:nvPr/>
        </p:nvSpPr>
        <p:spPr bwMode="auto">
          <a:xfrm>
            <a:off x="565150" y="304800"/>
            <a:ext cx="3219450" cy="9144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nodeType="afterGroup">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nodeType="afterGroup">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nodeType="afterGroup">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nodeType="afterGroup">
                            <p:stCondLst>
                              <p:cond delay="4000"/>
                            </p:stCondLst>
                            <p:childTnLst>
                              <p:par>
                                <p:cTn id="33" presetID="3" presetClass="emph" presetSubtype="2" fill="hold" grpId="1" nodeType="afterEffect">
                                  <p:stCondLst>
                                    <p:cond delay="4100"/>
                                  </p:stCondLst>
                                  <p:childTnLst>
                                    <p:animClr clrSpc="rgb" dir="cw">
                                      <p:cBhvr override="childStyle">
                                        <p:cTn id="34" dur="2000" fill="hold"/>
                                        <p:tgtEl>
                                          <p:spTgt spid="2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2" grpId="0" animBg="1"/>
      <p:bldP spid="22" grpId="1"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Safe Maintenance Techniques:</a:t>
            </a:r>
            <a:br>
              <a:rPr lang="en-US" altLang="en-US" sz="3200">
                <a:solidFill>
                  <a:schemeClr val="bg1"/>
                </a:solidFill>
              </a:rPr>
            </a:br>
            <a:r>
              <a:rPr lang="en-US" altLang="en-US" sz="2800">
                <a:solidFill>
                  <a:schemeClr val="bg1"/>
                </a:solidFill>
              </a:rPr>
              <a:t>Depressurization/Repressurization Practices</a:t>
            </a:r>
          </a:p>
        </p:txBody>
      </p:sp>
      <p:pic>
        <p:nvPicPr>
          <p:cNvPr id="24" name="Picture 4">
            <a:extLst>
              <a:ext uri="{FF2B5EF4-FFF2-40B4-BE49-F238E27FC236}">
                <a16:creationId xmlns:a16="http://schemas.microsoft.com/office/drawing/2014/main" id="{7026E0B9-582A-4D50-A4D4-BEE1ADC98A5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t="9727" b="3107"/>
          <a:stretch>
            <a:fillRect/>
          </a:stretch>
        </p:blipFill>
        <p:spPr bwMode="auto">
          <a:xfrm>
            <a:off x="0" y="990600"/>
            <a:ext cx="91440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Process 14"/>
          <p:cNvSpPr>
            <a:spLocks noChangeArrowheads="1"/>
          </p:cNvSpPr>
          <p:nvPr/>
        </p:nvSpPr>
        <p:spPr bwMode="auto">
          <a:xfrm>
            <a:off x="539750" y="1371600"/>
            <a:ext cx="8305800" cy="776288"/>
          </a:xfrm>
          <a:prstGeom prst="flowChartProcess">
            <a:avLst/>
          </a:prstGeom>
          <a:solidFill>
            <a:srgbClr val="FFC000"/>
          </a:solidFill>
          <a:ln w="9525" algn="ctr">
            <a:solidFill>
              <a:schemeClr val="tx1"/>
            </a:solidFill>
            <a:round/>
            <a:headEnd/>
            <a:tailEnd/>
          </a:ln>
        </p:spPr>
        <p:txBody>
          <a:bodyPr rIns="0"/>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a:pPr>
            <a:r>
              <a:rPr lang="en-US" altLang="en-US" sz="2000">
                <a:solidFill>
                  <a:schemeClr val="tx1"/>
                </a:solidFill>
              </a:rPr>
              <a:t>Repressurization must be under direct supervision of trained personnel  (follow proper lock, tag and try procedures)</a:t>
            </a:r>
          </a:p>
          <a:p>
            <a:pPr>
              <a:spcBef>
                <a:spcPct val="0"/>
              </a:spcBef>
              <a:buFontTx/>
              <a:buAutoNum type="arabicPeriod"/>
            </a:pPr>
            <a:endParaRPr lang="en-US" altLang="en-US" sz="2000">
              <a:solidFill>
                <a:schemeClr val="tx1"/>
              </a:solidFill>
            </a:endParaRPr>
          </a:p>
        </p:txBody>
      </p:sp>
      <p:sp>
        <p:nvSpPr>
          <p:cNvPr id="16" name="Flowchart: Process 15"/>
          <p:cNvSpPr>
            <a:spLocks noChangeArrowheads="1"/>
          </p:cNvSpPr>
          <p:nvPr/>
        </p:nvSpPr>
        <p:spPr bwMode="auto">
          <a:xfrm>
            <a:off x="539750" y="2362200"/>
            <a:ext cx="8305800" cy="762000"/>
          </a:xfrm>
          <a:prstGeom prst="flowChartProcess">
            <a:avLst/>
          </a:prstGeom>
          <a:solidFill>
            <a:srgbClr val="FFC000"/>
          </a:solidFill>
          <a:ln w="9525" algn="ctr">
            <a:solidFill>
              <a:schemeClr val="tx1"/>
            </a:solidFill>
            <a:round/>
            <a:headEnd/>
            <a:tailEnd/>
          </a:ln>
        </p:spPr>
        <p:txBody>
          <a:bodyPr rIns="0"/>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startAt="2"/>
            </a:pPr>
            <a:r>
              <a:rPr lang="en-US" altLang="en-US" sz="2000">
                <a:solidFill>
                  <a:schemeClr val="tx1"/>
                </a:solidFill>
              </a:rPr>
              <a:t>Integrity of reassembled components is untested until informal leak test is performed</a:t>
            </a:r>
          </a:p>
        </p:txBody>
      </p:sp>
      <p:sp>
        <p:nvSpPr>
          <p:cNvPr id="17" name="Flowchart: Process 16"/>
          <p:cNvSpPr>
            <a:spLocks noChangeArrowheads="1"/>
          </p:cNvSpPr>
          <p:nvPr/>
        </p:nvSpPr>
        <p:spPr bwMode="auto">
          <a:xfrm>
            <a:off x="514350" y="3352800"/>
            <a:ext cx="8305800" cy="508000"/>
          </a:xfrm>
          <a:prstGeom prst="flowChartProcess">
            <a:avLst/>
          </a:prstGeom>
          <a:solidFill>
            <a:srgbClr val="FFC000"/>
          </a:solidFill>
          <a:ln w="9525" algn="ctr">
            <a:solidFill>
              <a:schemeClr val="tx1"/>
            </a:solidFill>
            <a:round/>
            <a:headEnd/>
            <a:tailEnd/>
          </a:ln>
        </p:spPr>
        <p:txBody>
          <a:bodyPr/>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startAt="3"/>
            </a:pPr>
            <a:r>
              <a:rPr lang="en-US" altLang="en-US" sz="2000">
                <a:solidFill>
                  <a:schemeClr val="tx1"/>
                </a:solidFill>
              </a:rPr>
              <a:t>Personnel not directly involved shall maintain a safe distance</a:t>
            </a:r>
          </a:p>
        </p:txBody>
      </p:sp>
      <p:sp>
        <p:nvSpPr>
          <p:cNvPr id="18" name="Flowchart: Process 17"/>
          <p:cNvSpPr>
            <a:spLocks noChangeArrowheads="1"/>
          </p:cNvSpPr>
          <p:nvPr/>
        </p:nvSpPr>
        <p:spPr bwMode="auto">
          <a:xfrm>
            <a:off x="539750" y="4114800"/>
            <a:ext cx="8305800" cy="1089025"/>
          </a:xfrm>
          <a:prstGeom prst="flowChartProcess">
            <a:avLst/>
          </a:prstGeom>
          <a:solidFill>
            <a:srgbClr val="FFC000"/>
          </a:solidFill>
          <a:ln w="9525" algn="ctr">
            <a:solidFill>
              <a:schemeClr val="tx1"/>
            </a:solidFill>
            <a:round/>
            <a:headEnd/>
            <a:tailEnd/>
          </a:ln>
        </p:spPr>
        <p:txBody>
          <a:bodyPr/>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startAt="4"/>
            </a:pPr>
            <a:r>
              <a:rPr lang="en-US" altLang="en-US" sz="2000">
                <a:solidFill>
                  <a:schemeClr val="tx1"/>
                </a:solidFill>
              </a:rPr>
              <a:t>Personnel performing the test shall stand at a safe distance (keeping arms and legs a safe distance) and inspect for leaks only after the system is stabilized</a:t>
            </a:r>
          </a:p>
        </p:txBody>
      </p:sp>
      <p:sp>
        <p:nvSpPr>
          <p:cNvPr id="2" name="Oval 1"/>
          <p:cNvSpPr>
            <a:spLocks noChangeArrowheads="1"/>
          </p:cNvSpPr>
          <p:nvPr/>
        </p:nvSpPr>
        <p:spPr bwMode="auto">
          <a:xfrm>
            <a:off x="3505200" y="304800"/>
            <a:ext cx="3219450" cy="9144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nodeType="afterGroup">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9" descr="CHL_CHILLE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838200"/>
            <a:ext cx="9144000" cy="5524500"/>
          </a:xfrm>
          <a:noFill/>
        </p:spPr>
      </p:pic>
      <p:sp>
        <p:nvSpPr>
          <p:cNvPr id="9219" name="Rectangle 2"/>
          <p:cNvSpPr>
            <a:spLocks noGrp="1" noChangeArrowheads="1"/>
          </p:cNvSpPr>
          <p:nvPr>
            <p:ph type="title"/>
          </p:nvPr>
        </p:nvSpPr>
        <p:spPr/>
        <p:txBody>
          <a:bodyPr/>
          <a:lstStyle/>
          <a:p>
            <a:endParaRPr lang="en-US" altLang="en-US"/>
          </a:p>
        </p:txBody>
      </p:sp>
      <p:sp>
        <p:nvSpPr>
          <p:cNvPr id="9220" name="Rectangle 3"/>
          <p:cNvSpPr>
            <a:spLocks noChangeArrowheads="1"/>
          </p:cNvSpPr>
          <p:nvPr/>
        </p:nvSpPr>
        <p:spPr bwMode="auto">
          <a:xfrm>
            <a:off x="0" y="0"/>
            <a:ext cx="9144000" cy="93186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eaLnBrk="1" hangingPunct="1">
              <a:spcBef>
                <a:spcPct val="0"/>
              </a:spcBef>
              <a:buFontTx/>
              <a:buNone/>
            </a:pPr>
            <a:r>
              <a:rPr lang="en-US" altLang="en-US" sz="3200" b="1">
                <a:solidFill>
                  <a:schemeClr val="bg1"/>
                </a:solidFill>
              </a:rPr>
              <a:t>Introduction</a:t>
            </a:r>
            <a:r>
              <a:rPr lang="en-US" altLang="en-US" sz="3600" b="1">
                <a:solidFill>
                  <a:schemeClr val="bg1"/>
                </a:solidFill>
              </a:rPr>
              <a:t>:</a:t>
            </a:r>
            <a:r>
              <a:rPr lang="en-US" altLang="en-US" sz="3200" b="1">
                <a:solidFill>
                  <a:schemeClr val="bg1"/>
                </a:solidFill>
              </a:rPr>
              <a:t> Why Are We Here?</a:t>
            </a:r>
          </a:p>
          <a:p>
            <a:pPr algn="ctr" eaLnBrk="1" hangingPunct="1">
              <a:spcBef>
                <a:spcPct val="0"/>
              </a:spcBef>
              <a:buFontTx/>
              <a:buNone/>
            </a:pPr>
            <a:r>
              <a:rPr lang="en-US" altLang="en-US" sz="2800" b="1">
                <a:solidFill>
                  <a:schemeClr val="bg1"/>
                </a:solidFill>
              </a:rPr>
              <a:t>Hazard Avoidance Techniques from SAF130A</a:t>
            </a:r>
          </a:p>
        </p:txBody>
      </p:sp>
      <p:sp>
        <p:nvSpPr>
          <p:cNvPr id="9" name="Rectangle 4">
            <a:extLst>
              <a:ext uri="{FF2B5EF4-FFF2-40B4-BE49-F238E27FC236}">
                <a16:creationId xmlns:a16="http://schemas.microsoft.com/office/drawing/2014/main" id="{6A91895C-17BE-4D1E-A1D4-3D32D8C5DB13}"/>
              </a:ext>
            </a:extLst>
          </p:cNvPr>
          <p:cNvSpPr>
            <a:spLocks noGrp="1" noChangeArrowheads="1"/>
          </p:cNvSpPr>
          <p:nvPr>
            <p:ph type="body" sz="half" idx="4294967295"/>
          </p:nvPr>
        </p:nvSpPr>
        <p:spPr>
          <a:xfrm>
            <a:off x="304800" y="990600"/>
            <a:ext cx="6810375"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design, fabricate, test according to ASME or other Code </a:t>
            </a:r>
          </a:p>
        </p:txBody>
      </p:sp>
      <p:sp>
        <p:nvSpPr>
          <p:cNvPr id="2" name="Rectangle 4">
            <a:extLst>
              <a:ext uri="{FF2B5EF4-FFF2-40B4-BE49-F238E27FC236}">
                <a16:creationId xmlns:a16="http://schemas.microsoft.com/office/drawing/2014/main" id="{338A424F-F8D4-4BBE-B7F9-CC5F62EDFC7B}"/>
              </a:ext>
            </a:extLst>
          </p:cNvPr>
          <p:cNvSpPr>
            <a:spLocks noGrp="1" noChangeArrowheads="1"/>
          </p:cNvSpPr>
          <p:nvPr>
            <p:ph type="body" sz="half" idx="4294967295"/>
          </p:nvPr>
        </p:nvSpPr>
        <p:spPr>
          <a:xfrm>
            <a:off x="533400" y="16002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operate within design parameters</a:t>
            </a:r>
          </a:p>
        </p:txBody>
      </p:sp>
      <p:sp>
        <p:nvSpPr>
          <p:cNvPr id="3" name="Rectangle 4">
            <a:extLst>
              <a:ext uri="{FF2B5EF4-FFF2-40B4-BE49-F238E27FC236}">
                <a16:creationId xmlns:a16="http://schemas.microsoft.com/office/drawing/2014/main" id="{59B4827F-FD3F-49AB-AF42-ABACEB123BBA}"/>
              </a:ext>
            </a:extLst>
          </p:cNvPr>
          <p:cNvSpPr>
            <a:spLocks noGrp="1" noChangeArrowheads="1"/>
          </p:cNvSpPr>
          <p:nvPr>
            <p:ph type="body" sz="half" idx="4294967295"/>
          </p:nvPr>
        </p:nvSpPr>
        <p:spPr>
          <a:xfrm>
            <a:off x="762000" y="22860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use only for designed purpose</a:t>
            </a:r>
          </a:p>
        </p:txBody>
      </p:sp>
      <p:sp>
        <p:nvSpPr>
          <p:cNvPr id="4" name="Rectangle 4">
            <a:extLst>
              <a:ext uri="{FF2B5EF4-FFF2-40B4-BE49-F238E27FC236}">
                <a16:creationId xmlns:a16="http://schemas.microsoft.com/office/drawing/2014/main" id="{AA0184C1-F840-48D7-9625-5DF40913243E}"/>
              </a:ext>
            </a:extLst>
          </p:cNvPr>
          <p:cNvSpPr>
            <a:spLocks noGrp="1" noChangeArrowheads="1"/>
          </p:cNvSpPr>
          <p:nvPr>
            <p:ph type="body" sz="half" idx="4294967295"/>
          </p:nvPr>
        </p:nvSpPr>
        <p:spPr>
          <a:xfrm>
            <a:off x="1066800" y="29718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do not apply heat unless specifically authorized </a:t>
            </a:r>
          </a:p>
        </p:txBody>
      </p:sp>
      <p:sp>
        <p:nvSpPr>
          <p:cNvPr id="5" name="Rectangle 4">
            <a:extLst>
              <a:ext uri="{FF2B5EF4-FFF2-40B4-BE49-F238E27FC236}">
                <a16:creationId xmlns:a16="http://schemas.microsoft.com/office/drawing/2014/main" id="{E21E83DE-67A8-4546-A4E6-11C2AD524B83}"/>
              </a:ext>
            </a:extLst>
          </p:cNvPr>
          <p:cNvSpPr>
            <a:spLocks noGrp="1" noChangeArrowheads="1"/>
          </p:cNvSpPr>
          <p:nvPr>
            <p:ph type="body" sz="half" idx="4294967295"/>
          </p:nvPr>
        </p:nvSpPr>
        <p:spPr>
          <a:xfrm>
            <a:off x="1371600" y="36576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do</a:t>
            </a:r>
            <a:r>
              <a:rPr lang="en-US" sz="1400" dirty="0"/>
              <a:t> </a:t>
            </a:r>
            <a:r>
              <a:rPr lang="en-US" sz="2000" dirty="0"/>
              <a:t>not</a:t>
            </a:r>
            <a:r>
              <a:rPr lang="en-US" sz="1800" dirty="0"/>
              <a:t> </a:t>
            </a:r>
            <a:r>
              <a:rPr lang="en-US" sz="2000" dirty="0"/>
              <a:t>work</a:t>
            </a:r>
            <a:r>
              <a:rPr lang="en-US" sz="1000" dirty="0"/>
              <a:t> </a:t>
            </a:r>
            <a:r>
              <a:rPr lang="en-US" sz="2000" dirty="0"/>
              <a:t>on systems without</a:t>
            </a:r>
            <a:r>
              <a:rPr lang="en-US" sz="1200" dirty="0"/>
              <a:t>  </a:t>
            </a:r>
            <a:r>
              <a:rPr lang="en-US" sz="2000" dirty="0"/>
              <a:t>authorization</a:t>
            </a:r>
            <a:r>
              <a:rPr lang="en-US" sz="800" dirty="0"/>
              <a:t>  </a:t>
            </a:r>
            <a:r>
              <a:rPr lang="en-US" sz="2000" dirty="0"/>
              <a:t>and</a:t>
            </a:r>
            <a:r>
              <a:rPr lang="en-US" sz="1600" dirty="0"/>
              <a:t> </a:t>
            </a:r>
            <a:r>
              <a:rPr lang="en-US" sz="2000" dirty="0"/>
              <a:t>training</a:t>
            </a:r>
          </a:p>
        </p:txBody>
      </p:sp>
      <p:sp>
        <p:nvSpPr>
          <p:cNvPr id="6" name="Rectangle 4">
            <a:extLst>
              <a:ext uri="{FF2B5EF4-FFF2-40B4-BE49-F238E27FC236}">
                <a16:creationId xmlns:a16="http://schemas.microsoft.com/office/drawing/2014/main" id="{AC7F0C39-F38F-474E-8882-52BD5CE0101F}"/>
              </a:ext>
            </a:extLst>
          </p:cNvPr>
          <p:cNvSpPr>
            <a:spLocks noGrp="1" noChangeArrowheads="1"/>
          </p:cNvSpPr>
          <p:nvPr>
            <p:ph type="body" sz="half" idx="4294967295"/>
          </p:nvPr>
        </p:nvSpPr>
        <p:spPr>
          <a:xfrm>
            <a:off x="1676400" y="4419600"/>
            <a:ext cx="6754813"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perform maintenance, report damage or defects</a:t>
            </a:r>
          </a:p>
        </p:txBody>
      </p:sp>
      <p:sp>
        <p:nvSpPr>
          <p:cNvPr id="7" name="Rectangle 4">
            <a:extLst>
              <a:ext uri="{FF2B5EF4-FFF2-40B4-BE49-F238E27FC236}">
                <a16:creationId xmlns:a16="http://schemas.microsoft.com/office/drawing/2014/main" id="{F0D36E57-9D56-483A-9E8B-A00ECF9D7908}"/>
              </a:ext>
            </a:extLst>
          </p:cNvPr>
          <p:cNvSpPr>
            <a:spLocks noGrp="1" noChangeArrowheads="1"/>
          </p:cNvSpPr>
          <p:nvPr>
            <p:ph type="body" sz="half" idx="4294967295"/>
          </p:nvPr>
        </p:nvSpPr>
        <p:spPr>
          <a:xfrm>
            <a:off x="1981200" y="51054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use Lock, Tag, Try to depressurize/repressurize</a:t>
            </a:r>
          </a:p>
        </p:txBody>
      </p:sp>
      <p:sp>
        <p:nvSpPr>
          <p:cNvPr id="12" name="Rectangle 4">
            <a:extLst>
              <a:ext uri="{FF2B5EF4-FFF2-40B4-BE49-F238E27FC236}">
                <a16:creationId xmlns:a16="http://schemas.microsoft.com/office/drawing/2014/main" id="{D5682927-6726-4E3F-A2E0-F94723C2DCA0}"/>
              </a:ext>
            </a:extLst>
          </p:cNvPr>
          <p:cNvSpPr txBox="1">
            <a:spLocks noChangeArrowheads="1"/>
          </p:cNvSpPr>
          <p:nvPr/>
        </p:nvSpPr>
        <p:spPr bwMode="auto">
          <a:xfrm>
            <a:off x="2209800" y="5786438"/>
            <a:ext cx="6781800" cy="457200"/>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marL="171450" indent="-171450" eaLnBrk="1" hangingPunct="1">
              <a:defRPr/>
            </a:pPr>
            <a:r>
              <a:rPr lang="en-US" sz="2000" kern="0" dirty="0"/>
              <a:t>perform routine in-service inspections</a:t>
            </a:r>
          </a:p>
          <a:p>
            <a:pPr marL="171450" indent="-171450" eaLnBrk="1" hangingPunct="1">
              <a:defRPr/>
            </a:pPr>
            <a:endParaRPr lang="en-US" sz="2000" kern="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withEffect">
                                  <p:stCondLst>
                                    <p:cond delay="1000"/>
                                  </p:stCondLst>
                                  <p:childTnLst>
                                    <p:animMotion origin="layout" path="M 0 0 C -0.01077 0 -0.02153 0 -0.0323 0 " pathEditMode="relative" ptsTypes="fA">
                                      <p:cBhvr>
                                        <p:cTn id="6" dur="2000" fill="hold"/>
                                        <p:tgtEl>
                                          <p:spTgt spid="2">
                                            <p:bg/>
                                          </p:spTgt>
                                        </p:tgtEl>
                                        <p:attrNameLst>
                                          <p:attrName>ppt_x</p:attrName>
                                          <p:attrName>ppt_y</p:attrName>
                                        </p:attrNameLst>
                                      </p:cBhvr>
                                    </p:animMotion>
                                  </p:childTnLst>
                                </p:cTn>
                              </p:par>
                              <p:par>
                                <p:cTn id="7" presetID="0" presetClass="path" presetSubtype="0" accel="50000" decel="50000" fill="hold" grpId="0" nodeType="withEffect">
                                  <p:stCondLst>
                                    <p:cond delay="1000"/>
                                  </p:stCondLst>
                                  <p:childTnLst>
                                    <p:animMotion origin="layout" path="M 0 0 C -0.01077 0 -0.02153 0 -0.0323 0 " pathEditMode="relative" ptsTypes="fA">
                                      <p:cBhvr>
                                        <p:cTn id="8" dur="2000" fill="hold"/>
                                        <p:tgtEl>
                                          <p:spTgt spid="2">
                                            <p:txEl>
                                              <p:pRg st="0" end="0"/>
                                            </p:txEl>
                                          </p:spTgt>
                                        </p:tgtEl>
                                        <p:attrNameLst>
                                          <p:attrName>ppt_x</p:attrName>
                                          <p:attrName>ppt_y</p:attrName>
                                        </p:attrNameLst>
                                      </p:cBhvr>
                                    </p:animMotion>
                                  </p:childTnLst>
                                </p:cTn>
                              </p:par>
                              <p:par>
                                <p:cTn id="9" presetID="0" presetClass="path" presetSubtype="0" accel="50000" decel="50000" fill="hold" grpId="0" nodeType="withEffect">
                                  <p:stCondLst>
                                    <p:cond delay="1000"/>
                                  </p:stCondLst>
                                  <p:childTnLst>
                                    <p:animMotion origin="layout" path="M 0 0 C -0.01042 0.00231 -0.04896 -0.00116 -0.05573 -0.00116 " pathEditMode="relative" ptsTypes="fA">
                                      <p:cBhvr>
                                        <p:cTn id="10" dur="2000" fill="hold"/>
                                        <p:tgtEl>
                                          <p:spTgt spid="3">
                                            <p:bg/>
                                          </p:spTgt>
                                        </p:tgtEl>
                                        <p:attrNameLst>
                                          <p:attrName>ppt_x</p:attrName>
                                          <p:attrName>ppt_y</p:attrName>
                                        </p:attrNameLst>
                                      </p:cBhvr>
                                    </p:animMotion>
                                  </p:childTnLst>
                                </p:cTn>
                              </p:par>
                              <p:par>
                                <p:cTn id="11" presetID="0" presetClass="path" presetSubtype="0" accel="50000" decel="50000" fill="hold" grpId="0" nodeType="withEffect">
                                  <p:stCondLst>
                                    <p:cond delay="1000"/>
                                  </p:stCondLst>
                                  <p:childTnLst>
                                    <p:animMotion origin="layout" path="M 0 0 C -0.01042 0.00231 -0.04896 -0.00116 -0.05573 -0.00116 " pathEditMode="relative" ptsTypes="fA">
                                      <p:cBhvr>
                                        <p:cTn id="12" dur="2000" fill="hold"/>
                                        <p:tgtEl>
                                          <p:spTgt spid="3">
                                            <p:txEl>
                                              <p:pRg st="0" end="0"/>
                                            </p:txEl>
                                          </p:spTgt>
                                        </p:tgtEl>
                                        <p:attrNameLst>
                                          <p:attrName>ppt_x</p:attrName>
                                          <p:attrName>ppt_y</p:attrName>
                                        </p:attrNameLst>
                                      </p:cBhvr>
                                    </p:animMotion>
                                  </p:childTnLst>
                                </p:cTn>
                              </p:par>
                              <p:par>
                                <p:cTn id="13" presetID="0" presetClass="path" presetSubtype="0" accel="50000" decel="50000" fill="hold" grpId="0" nodeType="withEffect">
                                  <p:stCondLst>
                                    <p:cond delay="1000"/>
                                  </p:stCondLst>
                                  <p:childTnLst>
                                    <p:animMotion origin="layout" path="M 0 0 C -0.03159 0.00162 -0.06215 0 -0.09392 0 " pathEditMode="relative" ptsTypes="fA">
                                      <p:cBhvr>
                                        <p:cTn id="14" dur="2000" fill="hold"/>
                                        <p:tgtEl>
                                          <p:spTgt spid="4">
                                            <p:bg/>
                                          </p:spTgt>
                                        </p:tgtEl>
                                        <p:attrNameLst>
                                          <p:attrName>ppt_x</p:attrName>
                                          <p:attrName>ppt_y</p:attrName>
                                        </p:attrNameLst>
                                      </p:cBhvr>
                                    </p:animMotion>
                                  </p:childTnLst>
                                </p:cTn>
                              </p:par>
                              <p:par>
                                <p:cTn id="15" presetID="0" presetClass="path" presetSubtype="0" accel="50000" decel="50000" fill="hold" grpId="0" nodeType="withEffect">
                                  <p:stCondLst>
                                    <p:cond delay="1000"/>
                                  </p:stCondLst>
                                  <p:childTnLst>
                                    <p:animMotion origin="layout" path="M 0 0 C -0.03159 0.00162 -0.06215 0 -0.09392 0 " pathEditMode="relative" ptsTypes="fA">
                                      <p:cBhvr>
                                        <p:cTn id="16" dur="2000" fill="hold"/>
                                        <p:tgtEl>
                                          <p:spTgt spid="4">
                                            <p:txEl>
                                              <p:pRg st="0" end="0"/>
                                            </p:txEl>
                                          </p:spTgt>
                                        </p:tgtEl>
                                        <p:attrNameLst>
                                          <p:attrName>ppt_x</p:attrName>
                                          <p:attrName>ppt_y</p:attrName>
                                        </p:attrNameLst>
                                      </p:cBhvr>
                                    </p:animMotion>
                                  </p:childTnLst>
                                </p:cTn>
                              </p:par>
                              <p:par>
                                <p:cTn id="17" presetID="0" presetClass="path" presetSubtype="0" accel="50000" decel="50000" fill="hold" grpId="0" nodeType="withEffect">
                                  <p:stCondLst>
                                    <p:cond delay="1000"/>
                                  </p:stCondLst>
                                  <p:childTnLst>
                                    <p:animMotion origin="layout" path="M 0 0 C -0.04098 0.00069 -0.0816 0.00115 -0.12257 0.00115 " pathEditMode="relative" ptsTypes="fA">
                                      <p:cBhvr>
                                        <p:cTn id="18" dur="2000" fill="hold"/>
                                        <p:tgtEl>
                                          <p:spTgt spid="5">
                                            <p:bg/>
                                          </p:spTgt>
                                        </p:tgtEl>
                                        <p:attrNameLst>
                                          <p:attrName>ppt_x</p:attrName>
                                          <p:attrName>ppt_y</p:attrName>
                                        </p:attrNameLst>
                                      </p:cBhvr>
                                    </p:animMotion>
                                  </p:childTnLst>
                                </p:cTn>
                              </p:par>
                              <p:par>
                                <p:cTn id="19" presetID="0" presetClass="path" presetSubtype="0" accel="50000" decel="50000" fill="hold" grpId="0" nodeType="withEffect">
                                  <p:stCondLst>
                                    <p:cond delay="1000"/>
                                  </p:stCondLst>
                                  <p:childTnLst>
                                    <p:animMotion origin="layout" path="M 0 0 C -0.04098 0.00069 -0.0816 0.00115 -0.12257 0.00115 " pathEditMode="relative" ptsTypes="fA">
                                      <p:cBhvr>
                                        <p:cTn id="20" dur="2000" fill="hold"/>
                                        <p:tgtEl>
                                          <p:spTgt spid="5">
                                            <p:txEl>
                                              <p:pRg st="0" end="0"/>
                                            </p:txEl>
                                          </p:spTgt>
                                        </p:tgtEl>
                                        <p:attrNameLst>
                                          <p:attrName>ppt_x</p:attrName>
                                          <p:attrName>ppt_y</p:attrName>
                                        </p:attrNameLst>
                                      </p:cBhvr>
                                    </p:animMotion>
                                  </p:childTnLst>
                                </p:cTn>
                              </p:par>
                              <p:par>
                                <p:cTn id="21" presetID="0" presetClass="path" presetSubtype="0" accel="50000" decel="50000" fill="hold" grpId="0" nodeType="withEffect">
                                  <p:stCondLst>
                                    <p:cond delay="1000"/>
                                  </p:stCondLst>
                                  <p:childTnLst>
                                    <p:animMotion origin="layout" path="M 0 0 L -0.15313 -0.00208 " pathEditMode="relative" ptsTypes="AA">
                                      <p:cBhvr>
                                        <p:cTn id="22" dur="2000" fill="hold"/>
                                        <p:tgtEl>
                                          <p:spTgt spid="6">
                                            <p:bg/>
                                          </p:spTgt>
                                        </p:tgtEl>
                                        <p:attrNameLst>
                                          <p:attrName>ppt_x</p:attrName>
                                          <p:attrName>ppt_y</p:attrName>
                                        </p:attrNameLst>
                                      </p:cBhvr>
                                    </p:animMotion>
                                  </p:childTnLst>
                                </p:cTn>
                              </p:par>
                              <p:par>
                                <p:cTn id="23" presetID="0" presetClass="path" presetSubtype="0" accel="50000" decel="50000" fill="hold" grpId="0" nodeType="withEffect">
                                  <p:stCondLst>
                                    <p:cond delay="1000"/>
                                  </p:stCondLst>
                                  <p:childTnLst>
                                    <p:animMotion origin="layout" path="M 0 0 L -0.15313 -0.00208 " pathEditMode="relative" ptsTypes="AA">
                                      <p:cBhvr>
                                        <p:cTn id="24" dur="2000" fill="hold"/>
                                        <p:tgtEl>
                                          <p:spTgt spid="6">
                                            <p:txEl>
                                              <p:pRg st="0" end="0"/>
                                            </p:txEl>
                                          </p:spTgt>
                                        </p:tgtEl>
                                        <p:attrNameLst>
                                          <p:attrName>ppt_x</p:attrName>
                                          <p:attrName>ppt_y</p:attrName>
                                        </p:attrNameLst>
                                      </p:cBhvr>
                                    </p:animMotion>
                                  </p:childTnLst>
                                </p:cTn>
                              </p:par>
                              <p:par>
                                <p:cTn id="25" presetID="0" presetClass="path" presetSubtype="0" accel="50000" decel="50000" fill="hold" grpId="0" nodeType="withEffect">
                                  <p:stCondLst>
                                    <p:cond delay="1000"/>
                                  </p:stCondLst>
                                  <p:childTnLst>
                                    <p:animMotion origin="layout" path="M 0 0 L -0.18507 0.00023 " pathEditMode="relative" ptsTypes="AA">
                                      <p:cBhvr>
                                        <p:cTn id="26" dur="2000" fill="hold"/>
                                        <p:tgtEl>
                                          <p:spTgt spid="7">
                                            <p:bg/>
                                          </p:spTgt>
                                        </p:tgtEl>
                                        <p:attrNameLst>
                                          <p:attrName>ppt_x</p:attrName>
                                          <p:attrName>ppt_y</p:attrName>
                                        </p:attrNameLst>
                                      </p:cBhvr>
                                    </p:animMotion>
                                  </p:childTnLst>
                                </p:cTn>
                              </p:par>
                              <p:par>
                                <p:cTn id="27" presetID="0" presetClass="path" presetSubtype="0" accel="50000" decel="50000" fill="hold" grpId="0" nodeType="withEffect">
                                  <p:stCondLst>
                                    <p:cond delay="1000"/>
                                  </p:stCondLst>
                                  <p:childTnLst>
                                    <p:animMotion origin="layout" path="M 0 0 L -0.18507 0.00023 " pathEditMode="relative" ptsTypes="AA">
                                      <p:cBhvr>
                                        <p:cTn id="28" dur="2000" fill="hold"/>
                                        <p:tgtEl>
                                          <p:spTgt spid="7">
                                            <p:txEl>
                                              <p:pRg st="0" end="0"/>
                                            </p:txEl>
                                          </p:spTgt>
                                        </p:tgtEl>
                                        <p:attrNameLst>
                                          <p:attrName>ppt_x</p:attrName>
                                          <p:attrName>ppt_y</p:attrName>
                                        </p:attrNameLst>
                                      </p:cBhvr>
                                    </p:animMotion>
                                  </p:childTnLst>
                                </p:cTn>
                              </p:par>
                              <p:par>
                                <p:cTn id="29" presetID="0" presetClass="path" presetSubtype="0" accel="50000" decel="50000" fill="hold" grpId="0" nodeType="withEffect">
                                  <p:stCondLst>
                                    <p:cond delay="1000"/>
                                  </p:stCondLst>
                                  <p:childTnLst>
                                    <p:animMotion origin="layout" path="M 0 0 L -0.20747 0.00023 " pathEditMode="relative" ptsTypes="AA">
                                      <p:cBhvr>
                                        <p:cTn id="30"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build="p" animBg="1"/>
      <p:bldP spid="4" grpId="0" build="p" animBg="1"/>
      <p:bldP spid="5" grpId="0" build="p" animBg="1"/>
      <p:bldP spid="6" grpId="0" build="p" animBg="1"/>
      <p:bldP spid="7" grpId="0" build="p"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88110E38-A3FC-4D81-9A95-1D0120FB2D26}"/>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Maintenance Techniques:</a:t>
            </a:r>
            <a:br>
              <a:rPr lang="en-US" altLang="en-US" sz="3200" kern="0" dirty="0">
                <a:solidFill>
                  <a:schemeClr val="bg1"/>
                </a:solidFill>
              </a:rPr>
            </a:br>
            <a:endParaRPr lang="en-US" altLang="en-US" sz="2800" kern="0" dirty="0">
              <a:solidFill>
                <a:schemeClr val="bg1"/>
              </a:solidFill>
            </a:endParaRPr>
          </a:p>
        </p:txBody>
      </p:sp>
      <p:sp>
        <p:nvSpPr>
          <p:cNvPr id="38915" name="Rectangle 3"/>
          <p:cNvSpPr>
            <a:spLocks noGrp="1" noChangeArrowheads="1"/>
          </p:cNvSpPr>
          <p:nvPr>
            <p:ph type="title"/>
          </p:nvPr>
        </p:nvSpPr>
        <p:spPr>
          <a:xfrm>
            <a:off x="0" y="495300"/>
            <a:ext cx="9144000" cy="495300"/>
          </a:xfrm>
          <a:solidFill>
            <a:srgbClr val="0066FF"/>
          </a:solidFill>
        </p:spPr>
        <p:txBody>
          <a:bodyPr/>
          <a:lstStyle/>
          <a:p>
            <a:pPr eaLnBrk="1" hangingPunct="1"/>
            <a:r>
              <a:rPr lang="en-US" altLang="en-US" sz="2800">
                <a:solidFill>
                  <a:schemeClr val="bg1"/>
                </a:solidFill>
              </a:rPr>
              <a:t>Joint Disassembly Example </a:t>
            </a:r>
          </a:p>
        </p:txBody>
      </p:sp>
      <p:sp>
        <p:nvSpPr>
          <p:cNvPr id="82948" name="Text Placeholder 1"/>
          <p:cNvSpPr>
            <a:spLocks noGrp="1" noChangeArrowheads="1"/>
          </p:cNvSpPr>
          <p:nvPr>
            <p:ph type="body" sz="half" idx="1"/>
          </p:nvPr>
        </p:nvSpPr>
        <p:spPr/>
        <p:txBody>
          <a:bodyPr/>
          <a:lstStyle/>
          <a:p>
            <a:endParaRPr lang="en-US" altLang="en-US"/>
          </a:p>
        </p:txBody>
      </p:sp>
      <p:pic>
        <p:nvPicPr>
          <p:cNvPr id="11" name="Picture 4">
            <a:extLst>
              <a:ext uri="{FF2B5EF4-FFF2-40B4-BE49-F238E27FC236}">
                <a16:creationId xmlns:a16="http://schemas.microsoft.com/office/drawing/2014/main" id="{F2EF9ED0-B5BE-4500-8CC9-C3182496B47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t="9727" b="3107"/>
          <a:stretch>
            <a:fillRect/>
          </a:stretch>
        </p:blipFill>
        <p:spPr bwMode="auto">
          <a:xfrm>
            <a:off x="0" y="990600"/>
            <a:ext cx="91440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Process 8"/>
          <p:cNvSpPr>
            <a:spLocks noChangeArrowheads="1"/>
          </p:cNvSpPr>
          <p:nvPr/>
        </p:nvSpPr>
        <p:spPr bwMode="auto">
          <a:xfrm>
            <a:off x="225425" y="1066800"/>
            <a:ext cx="8693150" cy="762000"/>
          </a:xfrm>
          <a:prstGeom prst="flowChartProcess">
            <a:avLst/>
          </a:prstGeom>
          <a:solidFill>
            <a:srgbClr val="FFC000"/>
          </a:solidFill>
          <a:ln w="9525" algn="ctr">
            <a:solidFill>
              <a:schemeClr val="tx1"/>
            </a:solidFill>
            <a:round/>
            <a:headEnd/>
            <a:tailEnd/>
          </a:ln>
        </p:spPr>
        <p:txBody>
          <a:bodyPr rIns="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2000" b="1">
                <a:solidFill>
                  <a:schemeClr val="tx1"/>
                </a:solidFill>
              </a:rPr>
              <a:t>AFTER VERIFICATION THAT ALL PRESSURE HAS BEEN REMOVED:</a:t>
            </a:r>
          </a:p>
          <a:p>
            <a:pPr algn="ctr">
              <a:spcBef>
                <a:spcPct val="0"/>
              </a:spcBef>
              <a:buFontTx/>
              <a:buNone/>
            </a:pPr>
            <a:r>
              <a:rPr lang="en-US" altLang="en-US" sz="2000">
                <a:solidFill>
                  <a:schemeClr val="tx1"/>
                </a:solidFill>
              </a:rPr>
              <a:t>(use PCC-1 for guidance)</a:t>
            </a:r>
          </a:p>
          <a:p>
            <a:pPr algn="ctr">
              <a:spcBef>
                <a:spcPct val="0"/>
              </a:spcBef>
              <a:buFontTx/>
              <a:buNone/>
            </a:pPr>
            <a:endParaRPr lang="en-US" altLang="en-US" sz="2000" b="1">
              <a:solidFill>
                <a:schemeClr val="tx1"/>
              </a:solidFill>
            </a:endParaRPr>
          </a:p>
        </p:txBody>
      </p:sp>
      <p:sp>
        <p:nvSpPr>
          <p:cNvPr id="12" name="Flowchart: Process 11"/>
          <p:cNvSpPr>
            <a:spLocks noChangeArrowheads="1"/>
          </p:cNvSpPr>
          <p:nvPr/>
        </p:nvSpPr>
        <p:spPr bwMode="auto">
          <a:xfrm>
            <a:off x="76200" y="1905000"/>
            <a:ext cx="6096000" cy="4575175"/>
          </a:xfrm>
          <a:prstGeom prst="flowChartProcess">
            <a:avLst/>
          </a:prstGeom>
          <a:solidFill>
            <a:srgbClr val="74C040"/>
          </a:solidFill>
          <a:ln w="9525" algn="ctr">
            <a:solidFill>
              <a:schemeClr val="tx1"/>
            </a:solidFill>
            <a:round/>
            <a:headEnd/>
            <a:tailEnd/>
          </a:ln>
        </p:spPr>
        <p:txBody>
          <a:bodyPr/>
          <a:lstStyle>
            <a:lvl1pPr marL="273050" indent="-273050">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AutoNum type="arabicPeriod"/>
            </a:pPr>
            <a:r>
              <a:rPr lang="en-US" altLang="en-US" sz="1800">
                <a:solidFill>
                  <a:schemeClr val="tx1"/>
                </a:solidFill>
              </a:rPr>
              <a:t>First bolts loosened on a flange should be in a location that will direct pressure release away from the worker</a:t>
            </a:r>
          </a:p>
          <a:p>
            <a:pPr>
              <a:spcBef>
                <a:spcPct val="0"/>
              </a:spcBef>
              <a:buFontTx/>
              <a:buAutoNum type="arabicPeriod"/>
            </a:pPr>
            <a:endParaRPr lang="en-US" altLang="en-US" sz="1800">
              <a:solidFill>
                <a:schemeClr val="tx1"/>
              </a:solidFill>
            </a:endParaRPr>
          </a:p>
          <a:p>
            <a:pPr>
              <a:spcBef>
                <a:spcPct val="0"/>
              </a:spcBef>
              <a:buFontTx/>
              <a:buAutoNum type="arabicPeriod"/>
            </a:pPr>
            <a:r>
              <a:rPr lang="en-US" altLang="en-US" sz="1800">
                <a:solidFill>
                  <a:schemeClr val="tx1"/>
                </a:solidFill>
              </a:rPr>
              <a:t>If a load control procedure is necessary, loosen bolts in a cross-pattern to approximately half initial preload</a:t>
            </a:r>
          </a:p>
          <a:p>
            <a:pPr>
              <a:spcBef>
                <a:spcPct val="0"/>
              </a:spcBef>
              <a:buFontTx/>
              <a:buAutoNum type="arabicPeriod"/>
            </a:pPr>
            <a:endParaRPr lang="en-US" altLang="en-US" sz="1800">
              <a:solidFill>
                <a:schemeClr val="tx1"/>
              </a:solidFill>
            </a:endParaRPr>
          </a:p>
          <a:p>
            <a:pPr>
              <a:spcBef>
                <a:spcPct val="0"/>
              </a:spcBef>
              <a:buFontTx/>
              <a:buAutoNum type="arabicPeriod"/>
            </a:pPr>
            <a:r>
              <a:rPr lang="en-US" altLang="en-US" sz="1800">
                <a:solidFill>
                  <a:schemeClr val="tx1"/>
                </a:solidFill>
              </a:rPr>
              <a:t>Check gap around the circumference after first cycle and selectively loosen bolts to achieve a reasonable uniform gap</a:t>
            </a:r>
          </a:p>
          <a:p>
            <a:pPr>
              <a:spcBef>
                <a:spcPct val="0"/>
              </a:spcBef>
              <a:buFontTx/>
              <a:buAutoNum type="arabicPeriod"/>
            </a:pPr>
            <a:endParaRPr lang="en-US" altLang="en-US" sz="1800">
              <a:solidFill>
                <a:schemeClr val="tx1"/>
              </a:solidFill>
            </a:endParaRPr>
          </a:p>
          <a:p>
            <a:pPr>
              <a:spcBef>
                <a:spcPct val="0"/>
              </a:spcBef>
              <a:buFontTx/>
              <a:buAutoNum type="arabicPeriod"/>
            </a:pPr>
            <a:r>
              <a:rPr lang="en-US" altLang="en-US" sz="1800">
                <a:solidFill>
                  <a:schemeClr val="tx1"/>
                </a:solidFill>
              </a:rPr>
              <a:t>Reaffirm that all pressure has been released and the joint has separated, proceed with bolt loosening and nut removal. A sufficient number of loosened nuts should be left in place until all tension has been relieved to guard against falling components, pipe spring or other unanticipated movement.</a:t>
            </a:r>
          </a:p>
          <a:p>
            <a:pPr>
              <a:spcBef>
                <a:spcPct val="0"/>
              </a:spcBef>
              <a:buFontTx/>
              <a:buAutoNum type="arabicPeriod"/>
            </a:pPr>
            <a:endParaRPr lang="en-US" altLang="en-US" sz="1800">
              <a:solidFill>
                <a:schemeClr val="tx1"/>
              </a:solidFill>
            </a:endParaRPr>
          </a:p>
          <a:p>
            <a:pPr>
              <a:spcBef>
                <a:spcPct val="0"/>
              </a:spcBef>
              <a:buFontTx/>
              <a:buAutoNum type="arabicPeriod"/>
            </a:pPr>
            <a:endParaRPr lang="en-US" altLang="en-US" sz="1800">
              <a:solidFill>
                <a:schemeClr val="tx1"/>
              </a:solidFill>
            </a:endParaRPr>
          </a:p>
          <a:p>
            <a:pPr>
              <a:spcBef>
                <a:spcPct val="0"/>
              </a:spcBef>
              <a:buFontTx/>
              <a:buAutoNum type="arabicPeriod"/>
            </a:pPr>
            <a:endParaRPr lang="en-US" altLang="en-US" sz="1800">
              <a:solidFill>
                <a:schemeClr val="tx1"/>
              </a:solidFill>
            </a:endParaRPr>
          </a:p>
          <a:p>
            <a:pPr>
              <a:spcBef>
                <a:spcPct val="0"/>
              </a:spcBef>
              <a:buFontTx/>
              <a:buAutoNum type="arabicPeriod"/>
            </a:pPr>
            <a:endParaRPr lang="en-US" altLang="en-US" sz="180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7613" y="1914525"/>
            <a:ext cx="27606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circle(in)">
                                      <p:cBhvr>
                                        <p:cTn id="7" dur="10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nodeType="afterGroup">
                            <p:stCondLst>
                              <p:cond delay="1000"/>
                            </p:stCondLst>
                            <p:childTnLst>
                              <p:par>
                                <p:cTn id="18" presetID="31"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9"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928D9B77-1C05-4344-9E56-3D3107C6EBAA}"/>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Maintenance Techniques:</a:t>
            </a:r>
            <a:br>
              <a:rPr lang="en-US" altLang="en-US" sz="3200" kern="0" dirty="0">
                <a:solidFill>
                  <a:schemeClr val="bg1"/>
                </a:solidFill>
              </a:rPr>
            </a:br>
            <a:endParaRPr lang="en-US" altLang="en-US" sz="2800" kern="0" dirty="0">
              <a:solidFill>
                <a:schemeClr val="bg1"/>
              </a:solidFill>
            </a:endParaRPr>
          </a:p>
        </p:txBody>
      </p:sp>
      <p:pic>
        <p:nvPicPr>
          <p:cNvPr id="8" name="Picture 2">
            <a:extLst>
              <a:ext uri="{FF2B5EF4-FFF2-40B4-BE49-F238E27FC236}">
                <a16:creationId xmlns:a16="http://schemas.microsoft.com/office/drawing/2014/main" id="{68CAA3A1-AA6C-407E-87DB-C1E6E2D4FF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83574" y="1066800"/>
            <a:ext cx="4060425" cy="5105400"/>
          </a:xfrm>
          <a:prstGeom prst="rect">
            <a:avLst/>
          </a:prstGeom>
          <a:noFill/>
          <a:ln>
            <a:noFill/>
          </a:ln>
          <a:effectLst>
            <a:glow>
              <a:schemeClr val="accent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0" y="495300"/>
            <a:ext cx="9144000" cy="495300"/>
          </a:xfrm>
          <a:solidFill>
            <a:srgbClr val="0066FF"/>
          </a:solidFill>
        </p:spPr>
        <p:txBody>
          <a:bodyPr/>
          <a:lstStyle/>
          <a:p>
            <a:pPr eaLnBrk="1" hangingPunct="1"/>
            <a:r>
              <a:rPr lang="en-US" altLang="en-US" sz="2800">
                <a:solidFill>
                  <a:schemeClr val="bg1"/>
                </a:solidFill>
              </a:rPr>
              <a:t>Train Technicians for Safe Maintenance</a:t>
            </a:r>
          </a:p>
        </p:txBody>
      </p:sp>
      <p:sp>
        <p:nvSpPr>
          <p:cNvPr id="7172" name="Rectangle 4">
            <a:extLst>
              <a:ext uri="{FF2B5EF4-FFF2-40B4-BE49-F238E27FC236}">
                <a16:creationId xmlns:a16="http://schemas.microsoft.com/office/drawing/2014/main" id="{2730DAE5-25C0-4A1B-9F68-903BEB1238FA}"/>
              </a:ext>
            </a:extLst>
          </p:cNvPr>
          <p:cNvSpPr>
            <a:spLocks noGrp="1" noChangeArrowheads="1"/>
          </p:cNvSpPr>
          <p:nvPr>
            <p:ph type="body" sz="half" idx="1"/>
          </p:nvPr>
        </p:nvSpPr>
        <p:spPr>
          <a:xfrm>
            <a:off x="152400" y="1084263"/>
            <a:ext cx="4876800"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buFont typeface="Wingdings" panose="05000000000000000000" pitchFamily="2" charset="2"/>
              <a:buChar char="Ø"/>
              <a:defRPr/>
            </a:pPr>
            <a:endParaRPr lang="en-US" dirty="0"/>
          </a:p>
          <a:p>
            <a:pPr>
              <a:buFont typeface="Wingdings" panose="05000000000000000000" pitchFamily="2" charset="2"/>
              <a:buChar char="Ø"/>
              <a:defRPr/>
            </a:pPr>
            <a:r>
              <a:rPr lang="en-US" dirty="0"/>
              <a:t>Training of technical staff shall be as required by the task and may include on-the-job training.</a:t>
            </a:r>
          </a:p>
          <a:p>
            <a:pPr marL="0" indent="0">
              <a:buFontTx/>
              <a:buNone/>
              <a:defRPr/>
            </a:pPr>
            <a:r>
              <a:rPr lang="en-US" dirty="0"/>
              <a:t> </a:t>
            </a:r>
          </a:p>
          <a:p>
            <a:pPr>
              <a:buFont typeface="Wingdings" panose="05000000000000000000" pitchFamily="2" charset="2"/>
              <a:buChar char="Ø"/>
              <a:defRPr/>
            </a:pPr>
            <a:r>
              <a:rPr lang="en-US" dirty="0"/>
              <a:t>Maintenance work shall be completed by competent technical staff under the direction of the System Owner.</a:t>
            </a:r>
          </a:p>
          <a:p>
            <a:pPr marL="0" indent="0">
              <a:buFontTx/>
              <a:buNone/>
              <a:defRPr/>
            </a:pPr>
            <a:endParaRPr lang="en-US" dirty="0"/>
          </a:p>
        </p:txBody>
      </p:sp>
      <p:sp>
        <p:nvSpPr>
          <p:cNvPr id="7" name="TextBox 6">
            <a:extLst>
              <a:ext uri="{FF2B5EF4-FFF2-40B4-BE49-F238E27FC236}">
                <a16:creationId xmlns:a16="http://schemas.microsoft.com/office/drawing/2014/main" id="{877506F6-DA2C-45F5-9209-A00225F9D71E}"/>
              </a:ext>
            </a:extLst>
          </p:cNvPr>
          <p:cNvSpPr txBox="1"/>
          <p:nvPr/>
        </p:nvSpPr>
        <p:spPr bwMode="auto">
          <a:xfrm>
            <a:off x="5176838" y="1276350"/>
            <a:ext cx="3733800" cy="4424363"/>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endParaRPr lang="en-US" sz="1050" kern="0" dirty="0">
              <a:solidFill>
                <a:srgbClr val="0066FF"/>
              </a:solidFill>
              <a:latin typeface="+mn-lt"/>
            </a:endParaRPr>
          </a:p>
          <a:p>
            <a:pPr algn="ctr" eaLnBrk="1" hangingPunct="1">
              <a:spcBef>
                <a:spcPct val="20000"/>
              </a:spcBef>
              <a:defRPr/>
            </a:pPr>
            <a:endParaRPr lang="en-US" sz="1050" kern="0" dirty="0">
              <a:solidFill>
                <a:srgbClr val="0066FF"/>
              </a:solidFill>
              <a:latin typeface="+mn-lt"/>
            </a:endParaRPr>
          </a:p>
          <a:p>
            <a:pPr algn="ctr" eaLnBrk="1" hangingPunct="1">
              <a:spcBef>
                <a:spcPct val="20000"/>
              </a:spcBef>
              <a:defRPr/>
            </a:pPr>
            <a:r>
              <a:rPr lang="en-US" sz="2800" b="1" kern="0" dirty="0">
                <a:solidFill>
                  <a:srgbClr val="FF0000"/>
                </a:solidFill>
                <a:latin typeface="+mn-lt"/>
              </a:rPr>
              <a:t>Technical Staff will typically be trained by the work supervisor. The System Owner can delegate this task but not the overall responsibility. </a:t>
            </a:r>
          </a:p>
          <a:p>
            <a:pPr algn="ctr" eaLnBrk="1" hangingPunct="1">
              <a:spcBef>
                <a:spcPct val="20000"/>
              </a:spcBef>
              <a:defRPr/>
            </a:pPr>
            <a:endParaRPr lang="en-US" sz="1200" kern="0" dirty="0">
              <a:solidFill>
                <a:srgbClr val="0066FF"/>
              </a:solidFill>
              <a:latin typeface="+mn-lt"/>
            </a:endParaRPr>
          </a:p>
          <a:p>
            <a:pPr algn="ctr" eaLnBrk="1" hangingPunct="1">
              <a:spcBef>
                <a:spcPct val="20000"/>
              </a:spcBef>
              <a:defRPr/>
            </a:pPr>
            <a:endParaRPr lang="en-US" sz="1200" kern="0" dirty="0">
              <a:solidFill>
                <a:srgbClr val="0066FF"/>
              </a:solidFill>
              <a:latin typeface="+mn-lt"/>
            </a:endParaRPr>
          </a:p>
        </p:txBody>
      </p:sp>
      <p:sp>
        <p:nvSpPr>
          <p:cNvPr id="6" name="TextBox 5">
            <a:extLst>
              <a:ext uri="{FF2B5EF4-FFF2-40B4-BE49-F238E27FC236}">
                <a16:creationId xmlns:a16="http://schemas.microsoft.com/office/drawing/2014/main" id="{55949C9F-5394-482F-80AA-5798361B53CE}"/>
              </a:ext>
            </a:extLst>
          </p:cNvPr>
          <p:cNvSpPr txBox="1"/>
          <p:nvPr/>
        </p:nvSpPr>
        <p:spPr bwMode="auto">
          <a:xfrm>
            <a:off x="5176838" y="1276350"/>
            <a:ext cx="3733800" cy="4440238"/>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endParaRPr lang="en-US" sz="1050" kern="0" dirty="0">
              <a:solidFill>
                <a:srgbClr val="0066FF"/>
              </a:solidFill>
              <a:latin typeface="+mn-lt"/>
            </a:endParaRPr>
          </a:p>
          <a:p>
            <a:pPr algn="ctr" eaLnBrk="1" hangingPunct="1">
              <a:spcBef>
                <a:spcPct val="20000"/>
              </a:spcBef>
              <a:defRPr/>
            </a:pPr>
            <a:r>
              <a:rPr lang="en-US" sz="2800" b="1" kern="0" dirty="0">
                <a:solidFill>
                  <a:srgbClr val="FF0000"/>
                </a:solidFill>
                <a:latin typeface="+mn-lt"/>
              </a:rPr>
              <a:t>Maintenance work will most likely be performed under the direction of the work supervisor. The System Owner can delegate this task but not the overall responsibility. </a:t>
            </a:r>
          </a:p>
          <a:p>
            <a:pPr algn="ctr" eaLnBrk="1" hangingPunct="1">
              <a:spcBef>
                <a:spcPct val="20000"/>
              </a:spcBef>
              <a:defRPr/>
            </a:pPr>
            <a:endParaRPr lang="en-US" sz="1200" kern="0" dirty="0">
              <a:solidFill>
                <a:srgbClr val="0066FF"/>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circle(in)">
                                      <p:cBhvr>
                                        <p:cTn id="7" dur="10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fade">
                                      <p:cBhvr>
                                        <p:cTn id="12" dur="500"/>
                                        <p:tgtEl>
                                          <p:spTgt spid="7172">
                                            <p:txEl>
                                              <p:pRg st="1" end="1"/>
                                            </p:txEl>
                                          </p:spTgt>
                                        </p:tgtEl>
                                      </p:cBhvr>
                                    </p:animEffect>
                                  </p:childTnLst>
                                </p:cTn>
                              </p:par>
                            </p:childTnLst>
                          </p:cTn>
                        </p:par>
                        <p:par>
                          <p:cTn id="13" fill="hold" nodeType="afterGroup">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172">
                                            <p:txEl>
                                              <p:pRg st="3" end="3"/>
                                            </p:txEl>
                                          </p:spTgt>
                                        </p:tgtEl>
                                        <p:attrNameLst>
                                          <p:attrName>style.visibility</p:attrName>
                                        </p:attrNameLst>
                                      </p:cBhvr>
                                      <p:to>
                                        <p:strVal val="visible"/>
                                      </p:to>
                                    </p:set>
                                    <p:animEffect transition="in" filter="fade">
                                      <p:cBhvr>
                                        <p:cTn id="23" dur="500"/>
                                        <p:tgtEl>
                                          <p:spTgt spid="7172">
                                            <p:txEl>
                                              <p:pRg st="3" end="3"/>
                                            </p:txEl>
                                          </p:spTgt>
                                        </p:tgtEl>
                                      </p:cBhvr>
                                    </p:animEffect>
                                  </p:childTnLst>
                                </p:cTn>
                              </p:par>
                            </p:childTnLst>
                          </p:cTn>
                        </p:par>
                        <p:par>
                          <p:cTn id="24" fill="hold" nodeType="afterGroup">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7"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1AD9DC09-06B5-43A8-A945-C9EE6EB37DBE}"/>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Safe Maintenance Techniques:</a:t>
            </a:r>
            <a:br>
              <a:rPr lang="en-US" altLang="en-US" sz="3200" kern="0" dirty="0">
                <a:solidFill>
                  <a:schemeClr val="bg1"/>
                </a:solidFill>
              </a:rPr>
            </a:br>
            <a:endParaRPr lang="en-US" altLang="en-US" sz="2800" kern="0" dirty="0">
              <a:solidFill>
                <a:schemeClr val="bg1"/>
              </a:solidFill>
            </a:endParaRPr>
          </a:p>
        </p:txBody>
      </p:sp>
      <p:sp>
        <p:nvSpPr>
          <p:cNvPr id="39939" name="Rectangle 3"/>
          <p:cNvSpPr>
            <a:spLocks noGrp="1" noChangeArrowheads="1"/>
          </p:cNvSpPr>
          <p:nvPr>
            <p:ph type="title"/>
          </p:nvPr>
        </p:nvSpPr>
        <p:spPr>
          <a:xfrm>
            <a:off x="0" y="495300"/>
            <a:ext cx="9144000" cy="495300"/>
          </a:xfrm>
          <a:solidFill>
            <a:srgbClr val="0066FF"/>
          </a:solidFill>
        </p:spPr>
        <p:txBody>
          <a:bodyPr/>
          <a:lstStyle/>
          <a:p>
            <a:pPr eaLnBrk="1" hangingPunct="1"/>
            <a:r>
              <a:rPr lang="en-US" altLang="en-US" sz="2800">
                <a:solidFill>
                  <a:schemeClr val="bg1"/>
                </a:solidFill>
              </a:rPr>
              <a:t>Complete and Store Documentation</a:t>
            </a:r>
          </a:p>
        </p:txBody>
      </p:sp>
      <p:sp>
        <p:nvSpPr>
          <p:cNvPr id="7172" name="Rectangle 4">
            <a:extLst>
              <a:ext uri="{FF2B5EF4-FFF2-40B4-BE49-F238E27FC236}">
                <a16:creationId xmlns:a16="http://schemas.microsoft.com/office/drawing/2014/main" id="{B222FDF8-9A63-465C-B862-252A4DFEC3F5}"/>
              </a:ext>
            </a:extLst>
          </p:cNvPr>
          <p:cNvSpPr>
            <a:spLocks noGrp="1" noChangeArrowheads="1"/>
          </p:cNvSpPr>
          <p:nvPr>
            <p:ph type="body" sz="half" idx="1"/>
          </p:nvPr>
        </p:nvSpPr>
        <p:spPr>
          <a:xfrm>
            <a:off x="152400" y="1084263"/>
            <a:ext cx="8763000"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nchor="b"/>
          <a:lstStyle/>
          <a:p>
            <a:pPr>
              <a:buFont typeface="Wingdings" panose="05000000000000000000" pitchFamily="2" charset="2"/>
              <a:buChar char="Ø"/>
              <a:defRPr/>
            </a:pPr>
            <a:r>
              <a:rPr lang="en-US" sz="3200" dirty="0"/>
              <a:t>Documentation of maintenance activities is determined by the System Owner</a:t>
            </a:r>
          </a:p>
          <a:p>
            <a:pPr marL="0" indent="0">
              <a:buFontTx/>
              <a:buNone/>
              <a:defRPr/>
            </a:pPr>
            <a:endParaRPr lang="en-US" sz="1000" dirty="0"/>
          </a:p>
          <a:p>
            <a:pPr>
              <a:buFont typeface="Wingdings" panose="05000000000000000000" pitchFamily="2" charset="2"/>
              <a:buChar char="Ø"/>
              <a:defRPr/>
            </a:pPr>
            <a:r>
              <a:rPr lang="en-US" sz="3200" dirty="0"/>
              <a:t>It is recommended that documentation of maintenance activities be filed in a readily accessible manner such as an electronic  maintenance database or logbook or the Pressure System project folder within the Pressure Systems database.</a:t>
            </a:r>
          </a:p>
          <a:p>
            <a:pPr>
              <a:buFont typeface="Wingdings" panose="05000000000000000000" pitchFamily="2" charset="2"/>
              <a:buChar char="Ø"/>
              <a:defRPr/>
            </a:pPr>
            <a:endParaRPr lang="en-US" sz="3200" dirty="0"/>
          </a:p>
          <a:p>
            <a:pPr marL="0" indent="0">
              <a:buFontTx/>
              <a:buNone/>
              <a:defRPr/>
            </a:pPr>
            <a:endParaRPr lang="en-US" sz="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circle(in)">
                                      <p:cBhvr>
                                        <p:cTn id="7" dur="1000"/>
                                        <p:tgtEl>
                                          <p:spTgt spid="399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0" end="0"/>
                                            </p:txEl>
                                          </p:spTgt>
                                        </p:tgtEl>
                                        <p:attrNameLst>
                                          <p:attrName>style.visibility</p:attrName>
                                        </p:attrNameLst>
                                      </p:cBhvr>
                                      <p:to>
                                        <p:strVal val="visible"/>
                                      </p:to>
                                    </p:set>
                                    <p:animEffect transition="in" filter="fade">
                                      <p:cBhvr>
                                        <p:cTn id="12" dur="500"/>
                                        <p:tgtEl>
                                          <p:spTgt spid="717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animEffect transition="in" filter="fade">
                                      <p:cBhvr>
                                        <p:cTn id="15" dur="500"/>
                                        <p:tgtEl>
                                          <p:spTgt spid="71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COURSE OVERVIEW</a:t>
            </a:r>
          </a:p>
        </p:txBody>
      </p:sp>
      <p:sp>
        <p:nvSpPr>
          <p:cNvPr id="7172" name="Rectangle 4">
            <a:extLst>
              <a:ext uri="{FF2B5EF4-FFF2-40B4-BE49-F238E27FC236}">
                <a16:creationId xmlns:a16="http://schemas.microsoft.com/office/drawing/2014/main" id="{7264ABD6-BFB8-4C46-85FD-3B31BADEC14E}"/>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algn="ctr" eaLnBrk="1" hangingPunct="1">
              <a:lnSpc>
                <a:spcPct val="90000"/>
              </a:lnSpc>
              <a:buFontTx/>
              <a:buNone/>
              <a:defRPr/>
            </a:pPr>
            <a:endParaRPr lang="en-US" sz="1200" dirty="0"/>
          </a:p>
          <a:p>
            <a:pPr algn="ctr" eaLnBrk="1" hangingPunct="1">
              <a:lnSpc>
                <a:spcPct val="90000"/>
              </a:lnSpc>
              <a:buFontTx/>
              <a:buNone/>
              <a:defRPr/>
            </a:pPr>
            <a:r>
              <a:rPr lang="en-US" sz="3200" dirty="0"/>
              <a:t>Introduction: </a:t>
            </a:r>
            <a:r>
              <a:rPr lang="en-US" sz="3200" dirty="0">
                <a:solidFill>
                  <a:schemeClr val="bg2"/>
                </a:solidFill>
              </a:rPr>
              <a:t>Why Are We Here?</a:t>
            </a:r>
          </a:p>
          <a:p>
            <a:pPr algn="ctr" eaLnBrk="1" hangingPunct="1">
              <a:lnSpc>
                <a:spcPct val="90000"/>
              </a:lnSpc>
              <a:buFontTx/>
              <a:buNone/>
              <a:defRPr/>
            </a:pPr>
            <a:r>
              <a:rPr lang="en-US" sz="3200" dirty="0"/>
              <a:t>“Anatomy of a Disaster”</a:t>
            </a:r>
          </a:p>
          <a:p>
            <a:pPr algn="ctr" eaLnBrk="1" hangingPunct="1">
              <a:lnSpc>
                <a:spcPct val="90000"/>
              </a:lnSpc>
              <a:buFontTx/>
              <a:buNone/>
              <a:defRPr/>
            </a:pPr>
            <a:r>
              <a:rPr lang="en-US" sz="3200" dirty="0"/>
              <a:t>Safe Operation Techniques</a:t>
            </a:r>
          </a:p>
          <a:p>
            <a:pPr algn="ctr" eaLnBrk="1" hangingPunct="1">
              <a:lnSpc>
                <a:spcPct val="90000"/>
              </a:lnSpc>
              <a:buFontTx/>
              <a:buNone/>
              <a:defRPr/>
            </a:pPr>
            <a:r>
              <a:rPr lang="en-US" sz="3200" dirty="0"/>
              <a:t>Maintenance or Repair?</a:t>
            </a:r>
          </a:p>
          <a:p>
            <a:pPr algn="ctr" eaLnBrk="1" hangingPunct="1">
              <a:lnSpc>
                <a:spcPct val="90000"/>
              </a:lnSpc>
              <a:buFontTx/>
              <a:buNone/>
              <a:defRPr/>
            </a:pPr>
            <a:r>
              <a:rPr lang="en-US" sz="3200" dirty="0"/>
              <a:t>Safe Maintenance Techniques</a:t>
            </a:r>
          </a:p>
          <a:p>
            <a:pPr marL="0" indent="0" algn="ctr" eaLnBrk="1" hangingPunct="1">
              <a:lnSpc>
                <a:spcPct val="90000"/>
              </a:lnSpc>
              <a:buFontTx/>
              <a:buNone/>
              <a:defRPr/>
            </a:pPr>
            <a:r>
              <a:rPr lang="en-US" sz="3200" dirty="0"/>
              <a:t>Maintenance Lessons Learned</a:t>
            </a:r>
            <a:endParaRPr lang="en-US" sz="3200" dirty="0">
              <a:solidFill>
                <a:srgbClr val="808080"/>
              </a:solidFill>
            </a:endParaRPr>
          </a:p>
          <a:p>
            <a:pPr marL="0" indent="0" algn="ctr" eaLnBrk="1" hangingPunct="1">
              <a:lnSpc>
                <a:spcPct val="90000"/>
              </a:lnSpc>
              <a:buFontTx/>
              <a:buNone/>
              <a:defRPr/>
            </a:pPr>
            <a:r>
              <a:rPr lang="en-US" sz="3200" dirty="0"/>
              <a:t>In-service Inspection Program</a:t>
            </a:r>
          </a:p>
          <a:p>
            <a:pPr algn="ctr" eaLnBrk="1" hangingPunct="1">
              <a:lnSpc>
                <a:spcPct val="90000"/>
              </a:lnSpc>
              <a:buFontTx/>
              <a:buNone/>
              <a:defRPr/>
            </a:pPr>
            <a:r>
              <a:rPr lang="en-US" sz="3200" dirty="0"/>
              <a:t>Wrap up / Where to Get Help</a:t>
            </a:r>
          </a:p>
          <a:p>
            <a:pPr algn="ctr" eaLnBrk="1" hangingPunct="1">
              <a:lnSpc>
                <a:spcPct val="90000"/>
              </a:lnSpc>
              <a:buFontTx/>
              <a:buNone/>
              <a:defRPr/>
            </a:pPr>
            <a:r>
              <a:rPr lang="en-US" sz="2800" dirty="0"/>
              <a:t>		</a:t>
            </a:r>
          </a:p>
          <a:p>
            <a:pPr algn="ctr" eaLnBrk="1" hangingPunct="1">
              <a:lnSpc>
                <a:spcPct val="90000"/>
              </a:lnSpc>
              <a:buFontTx/>
              <a:buNone/>
              <a:defRPr/>
            </a:pPr>
            <a:endParaRPr lang="en-US" sz="2800" dirty="0"/>
          </a:p>
          <a:p>
            <a:pPr eaLnBrk="1" hangingPunct="1">
              <a:lnSpc>
                <a:spcPct val="90000"/>
              </a:lnSpc>
              <a:defRPr/>
            </a:pPr>
            <a:endParaRPr lang="en-US" sz="2800" dirty="0"/>
          </a:p>
        </p:txBody>
      </p:sp>
      <p:sp>
        <p:nvSpPr>
          <p:cNvPr id="4" name="Right Arrow 3"/>
          <p:cNvSpPr>
            <a:spLocks noChangeArrowheads="1"/>
          </p:cNvSpPr>
          <p:nvPr/>
        </p:nvSpPr>
        <p:spPr bwMode="auto">
          <a:xfrm>
            <a:off x="617538" y="3962400"/>
            <a:ext cx="773112" cy="485775"/>
          </a:xfrm>
          <a:prstGeom prst="rightArrow">
            <a:avLst>
              <a:gd name="adj1" fmla="val 50000"/>
              <a:gd name="adj2" fmla="val 49919"/>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Maintenance Lessons Learned</a:t>
            </a:r>
          </a:p>
        </p:txBody>
      </p:sp>
      <p:sp>
        <p:nvSpPr>
          <p:cNvPr id="7172" name="Rectangle 4">
            <a:extLst>
              <a:ext uri="{FF2B5EF4-FFF2-40B4-BE49-F238E27FC236}">
                <a16:creationId xmlns:a16="http://schemas.microsoft.com/office/drawing/2014/main" id="{DF2AB4CC-6769-4320-A7E0-6A81236BC552}"/>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eaLnBrk="1" hangingPunct="1">
              <a:lnSpc>
                <a:spcPct val="90000"/>
              </a:lnSpc>
              <a:defRPr/>
            </a:pPr>
            <a:endParaRPr lang="en-US" sz="2800" dirty="0"/>
          </a:p>
        </p:txBody>
      </p:sp>
      <p:pic>
        <p:nvPicPr>
          <p:cNvPr id="911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 y="762000"/>
            <a:ext cx="89154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92075" y="4070350"/>
            <a:ext cx="6248400" cy="7112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6" name="Oval 5"/>
          <p:cNvSpPr>
            <a:spLocks noChangeArrowheads="1"/>
          </p:cNvSpPr>
          <p:nvPr/>
        </p:nvSpPr>
        <p:spPr bwMode="auto">
          <a:xfrm>
            <a:off x="130175" y="4676775"/>
            <a:ext cx="6248400" cy="8001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7" name="Curved Up Arrow 6"/>
          <p:cNvSpPr>
            <a:spLocks noChangeArrowheads="1"/>
          </p:cNvSpPr>
          <p:nvPr/>
        </p:nvSpPr>
        <p:spPr bwMode="auto">
          <a:xfrm rot="1178317">
            <a:off x="41275" y="5605463"/>
            <a:ext cx="2640013" cy="701675"/>
          </a:xfrm>
          <a:prstGeom prst="curvedUpArrow">
            <a:avLst>
              <a:gd name="adj1" fmla="val 58370"/>
              <a:gd name="adj2" fmla="val 104007"/>
              <a:gd name="adj3" fmla="val 33968"/>
            </a:avLst>
          </a:prstGeom>
          <a:solidFill>
            <a:srgbClr val="FF0000"/>
          </a:solidFill>
          <a:ln w="76200" algn="ctr">
            <a:solidFill>
              <a:srgbClr val="FF0000"/>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8" name="Curved Up Arrow 7"/>
          <p:cNvSpPr>
            <a:spLocks noChangeArrowheads="1"/>
          </p:cNvSpPr>
          <p:nvPr/>
        </p:nvSpPr>
        <p:spPr bwMode="auto">
          <a:xfrm rot="-3058822">
            <a:off x="5530056" y="3147220"/>
            <a:ext cx="3413125" cy="652462"/>
          </a:xfrm>
          <a:prstGeom prst="curvedUpArrow">
            <a:avLst>
              <a:gd name="adj1" fmla="val 70766"/>
              <a:gd name="adj2" fmla="val 128018"/>
              <a:gd name="adj3" fmla="val 47560"/>
            </a:avLst>
          </a:prstGeom>
          <a:solidFill>
            <a:srgbClr val="FF0000"/>
          </a:solidFill>
          <a:ln w="76200" algn="ctr">
            <a:solidFill>
              <a:srgbClr val="FF0000"/>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9" name="Oval 8"/>
          <p:cNvSpPr>
            <a:spLocks noChangeArrowheads="1"/>
          </p:cNvSpPr>
          <p:nvPr/>
        </p:nvSpPr>
        <p:spPr bwMode="auto">
          <a:xfrm>
            <a:off x="209550" y="76200"/>
            <a:ext cx="8915400" cy="2514600"/>
          </a:xfrm>
          <a:prstGeom prst="ellipse">
            <a:avLst/>
          </a:prstGeom>
          <a:solidFill>
            <a:schemeClr val="bg1"/>
          </a:solidFill>
          <a:ln w="127000" algn="ctr">
            <a:solidFill>
              <a:srgbClr val="FF0000"/>
            </a:solidFill>
            <a:round/>
            <a:headEnd/>
            <a:tailEnd/>
          </a:ln>
        </p:spPr>
        <p:txBody>
          <a:bodyPr anchor="ct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2800">
                <a:solidFill>
                  <a:schemeClr val="tx1"/>
                </a:solidFill>
              </a:rPr>
              <a:t>“The lockout was then authorized and correctly installed, and the “safe to work” check was satisfactorily completed.”</a:t>
            </a:r>
          </a:p>
        </p:txBody>
      </p:sp>
      <p:sp>
        <p:nvSpPr>
          <p:cNvPr id="10" name="Oval 9"/>
          <p:cNvSpPr>
            <a:spLocks noChangeArrowheads="1"/>
          </p:cNvSpPr>
          <p:nvPr/>
        </p:nvSpPr>
        <p:spPr bwMode="auto">
          <a:xfrm>
            <a:off x="209550" y="2381250"/>
            <a:ext cx="8915400" cy="3733800"/>
          </a:xfrm>
          <a:prstGeom prst="ellipse">
            <a:avLst/>
          </a:prstGeom>
          <a:solidFill>
            <a:schemeClr val="bg1"/>
          </a:solidFill>
          <a:ln w="127000" algn="ctr">
            <a:solidFill>
              <a:srgbClr val="FF0000"/>
            </a:solidFill>
            <a:round/>
            <a:headEnd/>
            <a:tailEnd/>
          </a:ln>
        </p:spPr>
        <p:txBody>
          <a:bodyPr anchor="ct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a:spcBef>
                <a:spcPct val="0"/>
              </a:spcBef>
              <a:buFontTx/>
              <a:buNone/>
            </a:pPr>
            <a:r>
              <a:rPr lang="en-US" altLang="en-US" sz="2800">
                <a:solidFill>
                  <a:schemeClr val="tx1"/>
                </a:solidFill>
              </a:rPr>
              <a:t>“…it was observed that rust buildup was more than normal. Anticipating blockage … the pressure relief valve was manually lifted, at which time additional air was observed to be relieved.”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0"/>
            <a:ext cx="9144000" cy="1066800"/>
          </a:xfrm>
          <a:solidFill>
            <a:srgbClr val="0066FF"/>
          </a:solidFill>
        </p:spPr>
        <p:txBody>
          <a:bodyPr/>
          <a:lstStyle/>
          <a:p>
            <a:pPr eaLnBrk="1" hangingPunct="1"/>
            <a:r>
              <a:rPr lang="en-US" altLang="en-US">
                <a:solidFill>
                  <a:schemeClr val="bg1"/>
                </a:solidFill>
              </a:rPr>
              <a:t>Maintenance Lessons Learned</a:t>
            </a:r>
          </a:p>
        </p:txBody>
      </p:sp>
      <p:sp>
        <p:nvSpPr>
          <p:cNvPr id="4" name="Rectangle 4">
            <a:extLst>
              <a:ext uri="{FF2B5EF4-FFF2-40B4-BE49-F238E27FC236}">
                <a16:creationId xmlns:a16="http://schemas.microsoft.com/office/drawing/2014/main" id="{81BEE187-70CF-4880-9C6E-FD1AB38EBDE8}"/>
              </a:ext>
            </a:extLst>
          </p:cNvPr>
          <p:cNvSpPr txBox="1">
            <a:spLocks noChangeArrowheads="1"/>
          </p:cNvSpPr>
          <p:nvPr/>
        </p:nvSpPr>
        <p:spPr bwMode="auto">
          <a:xfrm>
            <a:off x="152400" y="1128713"/>
            <a:ext cx="8880475" cy="5043487"/>
          </a:xfrm>
          <a:prstGeom prst="rect">
            <a:avLst/>
          </a:prstGeom>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p:spPr>
        <p:txBody>
          <a:bodyPr/>
          <a:lstStyle/>
          <a:p>
            <a:pPr eaLnBrk="1" hangingPunct="1">
              <a:defRPr/>
            </a:pPr>
            <a:r>
              <a:rPr lang="en-US" sz="800" dirty="0">
                <a:solidFill>
                  <a:srgbClr val="0066FF"/>
                </a:solidFill>
                <a:latin typeface="Arial" charset="0"/>
              </a:rPr>
              <a:t> </a:t>
            </a:r>
          </a:p>
          <a:p>
            <a:pPr eaLnBrk="1" hangingPunct="1">
              <a:defRPr/>
            </a:pPr>
            <a:r>
              <a:rPr lang="en-US" sz="2200" dirty="0">
                <a:solidFill>
                  <a:srgbClr val="0066FF"/>
                </a:solidFill>
                <a:latin typeface="Arial" charset="0"/>
              </a:rPr>
              <a:t> 08/15/2013 - Water filter housing ejected – severe injury to elbow</a:t>
            </a:r>
          </a:p>
          <a:p>
            <a:pPr eaLnBrk="1" hangingPunct="1">
              <a:defRPr/>
            </a:pPr>
            <a:endParaRPr lang="en-US" sz="1200" dirty="0">
              <a:solidFill>
                <a:srgbClr val="0066FF"/>
              </a:solidFill>
              <a:latin typeface="Arial" charset="0"/>
            </a:endParaRPr>
          </a:p>
          <a:p>
            <a:pPr eaLnBrk="1" hangingPunct="1">
              <a:defRPr/>
            </a:pPr>
            <a:r>
              <a:rPr lang="en-US" sz="2200" dirty="0">
                <a:solidFill>
                  <a:srgbClr val="0066FF"/>
                </a:solidFill>
                <a:latin typeface="Arial" charset="0"/>
              </a:rPr>
              <a:t> 10/23/2013 - U-tube plug ejected during assembly of CHL1 – no</a:t>
            </a:r>
          </a:p>
          <a:p>
            <a:pPr eaLnBrk="1" hangingPunct="1">
              <a:defRPr/>
            </a:pPr>
            <a:r>
              <a:rPr lang="en-US" sz="2200" dirty="0">
                <a:solidFill>
                  <a:srgbClr val="0066FF"/>
                </a:solidFill>
                <a:latin typeface="Arial" charset="0"/>
              </a:rPr>
              <a:t>  injuries but </a:t>
            </a:r>
            <a:r>
              <a:rPr lang="en-US" sz="2200" dirty="0">
                <a:solidFill>
                  <a:srgbClr val="FF0000"/>
                </a:solidFill>
                <a:latin typeface="Arial" charset="0"/>
              </a:rPr>
              <a:t>… a 25 lb slug of metal was launched 25 feet in the air</a:t>
            </a:r>
          </a:p>
          <a:p>
            <a:pPr eaLnBrk="1" hangingPunct="1">
              <a:defRPr/>
            </a:pPr>
            <a:r>
              <a:rPr lang="en-US" sz="2200" dirty="0">
                <a:solidFill>
                  <a:srgbClr val="0066FF"/>
                </a:solidFill>
                <a:latin typeface="Arial" charset="0"/>
              </a:rPr>
              <a:t> </a:t>
            </a:r>
          </a:p>
          <a:p>
            <a:pPr eaLnBrk="1" hangingPunct="1">
              <a:defRPr/>
            </a:pPr>
            <a:endParaRPr lang="en-US" sz="2200" dirty="0">
              <a:solidFill>
                <a:srgbClr val="0066FF"/>
              </a:solidFill>
              <a:latin typeface="Arial" charset="0"/>
            </a:endParaRPr>
          </a:p>
          <a:p>
            <a:pPr eaLnBrk="1" hangingPunct="1">
              <a:buFont typeface="Arial" charset="0"/>
              <a:buChar char="•"/>
              <a:defRPr/>
            </a:pPr>
            <a:endParaRPr lang="en-US" sz="2200" dirty="0">
              <a:solidFill>
                <a:srgbClr val="0066FF"/>
              </a:solidFill>
              <a:latin typeface="Arial" charset="0"/>
            </a:endParaRPr>
          </a:p>
          <a:p>
            <a:pPr eaLnBrk="1" hangingPunct="1">
              <a:defRPr/>
            </a:pPr>
            <a:endParaRPr lang="en-US" sz="2200" dirty="0">
              <a:solidFill>
                <a:srgbClr val="0066FF"/>
              </a:solidFill>
              <a:latin typeface="Arial" charset="0"/>
            </a:endParaRPr>
          </a:p>
          <a:p>
            <a:pPr lvl="1" eaLnBrk="1" hangingPunct="1">
              <a:buFont typeface="Arial" charset="0"/>
              <a:buChar char="•"/>
              <a:defRPr/>
            </a:pPr>
            <a:endParaRPr lang="en-US" sz="800" dirty="0">
              <a:solidFill>
                <a:srgbClr val="0066FF"/>
              </a:solidFill>
              <a:latin typeface="Arial" charset="0"/>
            </a:endParaRPr>
          </a:p>
          <a:p>
            <a:pPr eaLnBrk="1" hangingPunct="1">
              <a:buFont typeface="Arial" charset="0"/>
              <a:buChar char="•"/>
              <a:defRPr/>
            </a:pPr>
            <a:endParaRPr lang="en-US" sz="2200" dirty="0">
              <a:solidFill>
                <a:srgbClr val="0066FF"/>
              </a:solidFill>
              <a:latin typeface="Arial" charset="0"/>
            </a:endParaRPr>
          </a:p>
          <a:p>
            <a:pPr eaLnBrk="1" hangingPunct="1">
              <a:buFont typeface="Arial" charset="0"/>
              <a:buNone/>
              <a:defRPr/>
            </a:pPr>
            <a:endParaRPr lang="en-US" sz="2200" dirty="0">
              <a:solidFill>
                <a:srgbClr val="0066FF"/>
              </a:solidFill>
              <a:latin typeface="Arial" charset="0"/>
            </a:endParaRPr>
          </a:p>
          <a:p>
            <a:pPr eaLnBrk="1" hangingPunct="1">
              <a:buFont typeface="Arial" charset="0"/>
              <a:buNone/>
              <a:defRPr/>
            </a:pPr>
            <a:endParaRPr lang="en-US" sz="2200" dirty="0">
              <a:solidFill>
                <a:srgbClr val="0066FF"/>
              </a:solidFill>
              <a:latin typeface="Arial" charset="0"/>
            </a:endParaRPr>
          </a:p>
          <a:p>
            <a:pPr eaLnBrk="1" hangingPunct="1">
              <a:defRPr/>
            </a:pPr>
            <a:endParaRPr lang="en-US" sz="2200" dirty="0">
              <a:solidFill>
                <a:srgbClr val="0066FF"/>
              </a:solidFill>
              <a:latin typeface="Arial" charset="0"/>
            </a:endParaRPr>
          </a:p>
        </p:txBody>
      </p:sp>
      <p:pic>
        <p:nvPicPr>
          <p:cNvPr id="717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562225"/>
            <a:ext cx="3114675" cy="4038600"/>
          </a:xfrm>
          <a:prstGeom prst="rect">
            <a:avLst/>
          </a:prstGeom>
          <a:noFill/>
          <a:ln w="317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CB34A6BC-7334-480F-96C4-91AA9E3D17BA}"/>
              </a:ext>
            </a:extLst>
          </p:cNvPr>
          <p:cNvSpPr txBox="1"/>
          <p:nvPr/>
        </p:nvSpPr>
        <p:spPr bwMode="auto">
          <a:xfrm>
            <a:off x="4267200" y="6542088"/>
            <a:ext cx="441325" cy="369887"/>
          </a:xfrm>
          <a:prstGeom prst="rect">
            <a:avLst/>
          </a:prstGeom>
          <a:noFill/>
          <a:ln w="28575">
            <a:noFill/>
            <a:miter lim="800000"/>
            <a:headEnd/>
            <a:tailEnd/>
          </a:ln>
          <a:effectLst/>
        </p:spPr>
        <p:txBody>
          <a:bodyPr wrap="none">
            <a:spAutoFit/>
          </a:bodyPr>
          <a:lstStyle/>
          <a:p>
            <a:pPr eaLnBrk="1" hangingPunct="1">
              <a:spcBef>
                <a:spcPct val="20000"/>
              </a:spcBef>
              <a:defRPr/>
            </a:pPr>
            <a:r>
              <a:rPr lang="en-US" sz="1800" kern="0" dirty="0">
                <a:latin typeface="+mn-lt"/>
              </a:rPr>
              <a:t>10</a:t>
            </a:r>
          </a:p>
        </p:txBody>
      </p:sp>
      <p:sp>
        <p:nvSpPr>
          <p:cNvPr id="3" name="Down Arrow 2"/>
          <p:cNvSpPr>
            <a:spLocks noChangeArrowheads="1"/>
          </p:cNvSpPr>
          <p:nvPr/>
        </p:nvSpPr>
        <p:spPr bwMode="auto">
          <a:xfrm rot="2709884">
            <a:off x="1875631" y="2590007"/>
            <a:ext cx="484187" cy="977900"/>
          </a:xfrm>
          <a:prstGeom prst="downArrow">
            <a:avLst>
              <a:gd name="adj1" fmla="val 50000"/>
              <a:gd name="adj2" fmla="val 50024"/>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2571750"/>
            <a:ext cx="3021013" cy="4029075"/>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39775A-E8AD-422B-913D-47BE5AB2175C}"/>
              </a:ext>
            </a:extLst>
          </p:cNvPr>
          <p:cNvSpPr txBox="1"/>
          <p:nvPr/>
        </p:nvSpPr>
        <p:spPr bwMode="auto">
          <a:xfrm>
            <a:off x="285750" y="4929188"/>
            <a:ext cx="3962400" cy="1784350"/>
          </a:xfrm>
          <a:prstGeom prst="rect">
            <a:avLst/>
          </a:prstGeom>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p:spPr>
        <p:txBody>
          <a:bodyPr>
            <a:spAutoFit/>
          </a:bodyPr>
          <a:lstStyle/>
          <a:p>
            <a:pPr marL="182880" indent="-182880" eaLnBrk="1" hangingPunct="1">
              <a:spcBef>
                <a:spcPts val="1200"/>
              </a:spcBef>
              <a:buFontTx/>
              <a:buChar char="•"/>
              <a:defRPr/>
            </a:pPr>
            <a:r>
              <a:rPr lang="en-US" sz="1800" kern="0" dirty="0">
                <a:solidFill>
                  <a:srgbClr val="0066FF"/>
                </a:solidFill>
                <a:latin typeface="+mn-lt"/>
              </a:rPr>
              <a:t>Ensure all workers have SAF130A.</a:t>
            </a:r>
          </a:p>
          <a:p>
            <a:pPr marL="182880" indent="-182880" eaLnBrk="1" hangingPunct="1">
              <a:spcBef>
                <a:spcPts val="1200"/>
              </a:spcBef>
              <a:buFontTx/>
              <a:buChar char="•"/>
              <a:defRPr/>
            </a:pPr>
            <a:r>
              <a:rPr lang="en-US" sz="1800" kern="0" dirty="0">
                <a:solidFill>
                  <a:srgbClr val="0066FF"/>
                </a:solidFill>
                <a:latin typeface="+mn-lt"/>
              </a:rPr>
              <a:t>Update ES&amp;H Ch 6151 to define system owners and technicians</a:t>
            </a:r>
          </a:p>
          <a:p>
            <a:pPr marL="182880" indent="-182880" eaLnBrk="1" hangingPunct="1">
              <a:spcBef>
                <a:spcPts val="1200"/>
              </a:spcBef>
              <a:buFontTx/>
              <a:buChar char="•"/>
              <a:defRPr/>
            </a:pPr>
            <a:r>
              <a:rPr lang="en-US" sz="1800" kern="0" dirty="0">
                <a:solidFill>
                  <a:srgbClr val="0066FF"/>
                </a:solidFill>
                <a:latin typeface="+mn-lt"/>
              </a:rPr>
              <a:t>Proper work planning tools should highlight specific hazards</a:t>
            </a:r>
          </a:p>
        </p:txBody>
      </p:sp>
      <p:sp>
        <p:nvSpPr>
          <p:cNvPr id="11" name="TextBox 10">
            <a:extLst>
              <a:ext uri="{FF2B5EF4-FFF2-40B4-BE49-F238E27FC236}">
                <a16:creationId xmlns:a16="http://schemas.microsoft.com/office/drawing/2014/main" id="{4E68AAC2-E136-4F0A-9543-505F70054CF2}"/>
              </a:ext>
            </a:extLst>
          </p:cNvPr>
          <p:cNvSpPr txBox="1"/>
          <p:nvPr/>
        </p:nvSpPr>
        <p:spPr bwMode="auto">
          <a:xfrm>
            <a:off x="4419600" y="4929188"/>
            <a:ext cx="4419600" cy="1779587"/>
          </a:xfrm>
          <a:prstGeom prst="rect">
            <a:avLst/>
          </a:prstGeom>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p:spPr>
        <p:txBody>
          <a:bodyPr rIns="0" anchor="b">
            <a:spAutoFit/>
          </a:bodyPr>
          <a:lstStyle/>
          <a:p>
            <a:pPr marL="182880" indent="-182880" eaLnBrk="1" hangingPunct="1">
              <a:spcBef>
                <a:spcPts val="200"/>
              </a:spcBef>
              <a:spcAft>
                <a:spcPts val="0"/>
              </a:spcAft>
              <a:buFontTx/>
              <a:buChar char="•"/>
              <a:defRPr/>
            </a:pPr>
            <a:r>
              <a:rPr lang="en-US" sz="1800" kern="0" dirty="0">
                <a:solidFill>
                  <a:srgbClr val="0066FF"/>
                </a:solidFill>
                <a:latin typeface="+mn-lt"/>
              </a:rPr>
              <a:t>Shut-offs or gauges should be included to confirm presence of stored energy local to job task</a:t>
            </a:r>
          </a:p>
          <a:p>
            <a:pPr marL="182880" indent="-182880" eaLnBrk="1" hangingPunct="1">
              <a:spcBef>
                <a:spcPts val="200"/>
              </a:spcBef>
              <a:spcAft>
                <a:spcPts val="0"/>
              </a:spcAft>
              <a:buFontTx/>
              <a:buChar char="•"/>
              <a:defRPr/>
            </a:pPr>
            <a:r>
              <a:rPr lang="en-US" sz="1800" kern="0" dirty="0">
                <a:solidFill>
                  <a:srgbClr val="0066FF"/>
                </a:solidFill>
                <a:latin typeface="+mn-lt"/>
              </a:rPr>
              <a:t>Complex tasks require coordinated work plans with consideration of interruptions and task “creep”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76"/>
                                        </p:tgtEl>
                                        <p:attrNameLst>
                                          <p:attrName>style.visibility</p:attrName>
                                        </p:attrNameLst>
                                      </p:cBhvr>
                                      <p:to>
                                        <p:strVal val="visible"/>
                                      </p:to>
                                    </p:set>
                                    <p:animEffect transition="in" filter="fade">
                                      <p:cBhvr>
                                        <p:cTn id="11" dur="1000"/>
                                        <p:tgtEl>
                                          <p:spTgt spid="717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FC892E4F-C307-4586-B704-B79236AEA081}"/>
              </a:ext>
            </a:extLst>
          </p:cNvPr>
          <p:cNvSpPr txBox="1">
            <a:spLocks noChangeArrowheads="1"/>
          </p:cNvSpPr>
          <p:nvPr/>
        </p:nvSpPr>
        <p:spPr bwMode="auto">
          <a:xfrm>
            <a:off x="-9525" y="0"/>
            <a:ext cx="9145588" cy="10668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kern="0" dirty="0">
                <a:solidFill>
                  <a:schemeClr val="bg1"/>
                </a:solidFill>
              </a:rPr>
              <a:t>Recent Fatal Accident at FSU</a:t>
            </a:r>
          </a:p>
        </p:txBody>
      </p:sp>
      <p:sp>
        <p:nvSpPr>
          <p:cNvPr id="14" name="TextBox 13">
            <a:extLst>
              <a:ext uri="{FF2B5EF4-FFF2-40B4-BE49-F238E27FC236}">
                <a16:creationId xmlns:a16="http://schemas.microsoft.com/office/drawing/2014/main" id="{40DF06C6-F9FB-4987-89FB-401F631BB6A4}"/>
              </a:ext>
            </a:extLst>
          </p:cNvPr>
          <p:cNvSpPr txBox="1"/>
          <p:nvPr/>
        </p:nvSpPr>
        <p:spPr bwMode="auto">
          <a:xfrm>
            <a:off x="76200" y="1273175"/>
            <a:ext cx="8974138" cy="4648200"/>
          </a:xfrm>
          <a:prstGeom prst="rect">
            <a:avLst/>
          </a:prstGeom>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p:spPr>
        <p:txBody>
          <a:bodyPr lIns="182880" rIns="182880" anchor="ctr">
            <a:spAutoFit/>
          </a:bodyPr>
          <a:lstStyle/>
          <a:p>
            <a:pPr>
              <a:defRPr/>
            </a:pPr>
            <a:endParaRPr lang="en-US" sz="800" b="1" dirty="0">
              <a:latin typeface="Arial" charset="0"/>
            </a:endParaRPr>
          </a:p>
          <a:p>
            <a:pPr algn="ctr">
              <a:defRPr/>
            </a:pPr>
            <a:r>
              <a:rPr lang="en-US" sz="2800" b="1" dirty="0">
                <a:latin typeface="Arial" charset="0"/>
              </a:rPr>
              <a:t>FSU MagLab worker killed by pressurized cap on October 21, 2015</a:t>
            </a:r>
          </a:p>
          <a:p>
            <a:pPr>
              <a:defRPr/>
            </a:pPr>
            <a:endParaRPr lang="en-US" sz="800" dirty="0">
              <a:latin typeface="Arial" charset="0"/>
            </a:endParaRPr>
          </a:p>
          <a:p>
            <a:pPr>
              <a:defRPr/>
            </a:pPr>
            <a:r>
              <a:rPr lang="en-US" sz="2800" dirty="0">
                <a:latin typeface="Arial" charset="0"/>
              </a:rPr>
              <a:t>With a presumed valid lock-out in place, two workers were loosening the nuts on a Victaulic flange collar when an explosion occurred. The flange, the water behind the flange, or some combination of both, struck and propelled one mechanical technician backward and into the metal support structure for the cryostat, resulting in his death. The second technician,10 feet away at the time of the explosion, also was injured. </a:t>
            </a:r>
          </a:p>
        </p:txBody>
      </p:sp>
      <p:pic>
        <p:nvPicPr>
          <p:cNvPr id="471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4163" y="2362200"/>
            <a:ext cx="6126162" cy="3762375"/>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2362200"/>
            <a:ext cx="2643188" cy="3762375"/>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7110"/>
                                        </p:tgtEl>
                                        <p:attrNameLst>
                                          <p:attrName>style.visibility</p:attrName>
                                        </p:attrNameLst>
                                      </p:cBhvr>
                                      <p:to>
                                        <p:strVal val="visible"/>
                                      </p:to>
                                    </p:set>
                                    <p:animEffect transition="in" filter="fade">
                                      <p:cBhvr>
                                        <p:cTn id="14"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COURSE OVERVIEW</a:t>
            </a:r>
          </a:p>
        </p:txBody>
      </p:sp>
      <p:sp>
        <p:nvSpPr>
          <p:cNvPr id="7172" name="Rectangle 4">
            <a:extLst>
              <a:ext uri="{FF2B5EF4-FFF2-40B4-BE49-F238E27FC236}">
                <a16:creationId xmlns:a16="http://schemas.microsoft.com/office/drawing/2014/main" id="{993692E5-7BBD-489E-A222-2AC6FB29A574}"/>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algn="ctr" eaLnBrk="1" hangingPunct="1">
              <a:lnSpc>
                <a:spcPct val="90000"/>
              </a:lnSpc>
              <a:buFontTx/>
              <a:buNone/>
              <a:defRPr/>
            </a:pPr>
            <a:endParaRPr lang="en-US" sz="1200" dirty="0"/>
          </a:p>
          <a:p>
            <a:pPr algn="ctr" eaLnBrk="1" hangingPunct="1">
              <a:lnSpc>
                <a:spcPct val="90000"/>
              </a:lnSpc>
              <a:buFontTx/>
              <a:buNone/>
              <a:defRPr/>
            </a:pPr>
            <a:r>
              <a:rPr lang="en-US" sz="3200" dirty="0"/>
              <a:t>Introduction: </a:t>
            </a:r>
            <a:r>
              <a:rPr lang="en-US" sz="3200" dirty="0">
                <a:solidFill>
                  <a:schemeClr val="bg2"/>
                </a:solidFill>
              </a:rPr>
              <a:t>Why Are We Here?</a:t>
            </a:r>
          </a:p>
          <a:p>
            <a:pPr algn="ctr" eaLnBrk="1" hangingPunct="1">
              <a:lnSpc>
                <a:spcPct val="90000"/>
              </a:lnSpc>
              <a:buFontTx/>
              <a:buNone/>
              <a:defRPr/>
            </a:pPr>
            <a:r>
              <a:rPr lang="en-US" sz="3200" dirty="0"/>
              <a:t>“Anatomy of a Disaster”</a:t>
            </a:r>
          </a:p>
          <a:p>
            <a:pPr algn="ctr" eaLnBrk="1" hangingPunct="1">
              <a:lnSpc>
                <a:spcPct val="90000"/>
              </a:lnSpc>
              <a:buFontTx/>
              <a:buNone/>
              <a:defRPr/>
            </a:pPr>
            <a:r>
              <a:rPr lang="en-US" sz="3200" dirty="0"/>
              <a:t>Safe Operation Techniques</a:t>
            </a:r>
          </a:p>
          <a:p>
            <a:pPr algn="ctr" eaLnBrk="1" hangingPunct="1">
              <a:lnSpc>
                <a:spcPct val="90000"/>
              </a:lnSpc>
              <a:buFontTx/>
              <a:buNone/>
              <a:defRPr/>
            </a:pPr>
            <a:r>
              <a:rPr lang="en-US" sz="3200" dirty="0"/>
              <a:t>Maintenance or Repair?</a:t>
            </a:r>
          </a:p>
          <a:p>
            <a:pPr algn="ctr" eaLnBrk="1" hangingPunct="1">
              <a:lnSpc>
                <a:spcPct val="90000"/>
              </a:lnSpc>
              <a:buFontTx/>
              <a:buNone/>
              <a:defRPr/>
            </a:pPr>
            <a:r>
              <a:rPr lang="en-US" sz="3200" dirty="0"/>
              <a:t>Safe Maintenance Techniques</a:t>
            </a:r>
          </a:p>
          <a:p>
            <a:pPr marL="0" indent="0" algn="ctr" eaLnBrk="1" hangingPunct="1">
              <a:lnSpc>
                <a:spcPct val="90000"/>
              </a:lnSpc>
              <a:buFontTx/>
              <a:buNone/>
              <a:defRPr/>
            </a:pPr>
            <a:r>
              <a:rPr lang="en-US" sz="3200" dirty="0"/>
              <a:t>Maintenance Lessons Learned</a:t>
            </a:r>
            <a:endParaRPr lang="en-US" sz="3200" dirty="0">
              <a:solidFill>
                <a:srgbClr val="808080"/>
              </a:solidFill>
            </a:endParaRPr>
          </a:p>
          <a:p>
            <a:pPr marL="0" indent="0" algn="ctr" eaLnBrk="1" hangingPunct="1">
              <a:lnSpc>
                <a:spcPct val="90000"/>
              </a:lnSpc>
              <a:buFontTx/>
              <a:buNone/>
              <a:defRPr/>
            </a:pPr>
            <a:r>
              <a:rPr lang="en-US" sz="3200" dirty="0"/>
              <a:t>In-service Inspection Program</a:t>
            </a:r>
          </a:p>
          <a:p>
            <a:pPr algn="ctr" eaLnBrk="1" hangingPunct="1">
              <a:lnSpc>
                <a:spcPct val="90000"/>
              </a:lnSpc>
              <a:buFontTx/>
              <a:buNone/>
              <a:defRPr/>
            </a:pPr>
            <a:r>
              <a:rPr lang="en-US" sz="3200" dirty="0"/>
              <a:t>Wrap up / Where to Get Help</a:t>
            </a:r>
          </a:p>
          <a:p>
            <a:pPr algn="ctr" eaLnBrk="1" hangingPunct="1">
              <a:lnSpc>
                <a:spcPct val="90000"/>
              </a:lnSpc>
              <a:buFontTx/>
              <a:buNone/>
              <a:defRPr/>
            </a:pPr>
            <a:r>
              <a:rPr lang="en-US" sz="2800" dirty="0"/>
              <a:t>		</a:t>
            </a:r>
          </a:p>
          <a:p>
            <a:pPr algn="ctr" eaLnBrk="1" hangingPunct="1">
              <a:lnSpc>
                <a:spcPct val="90000"/>
              </a:lnSpc>
              <a:buFontTx/>
              <a:buNone/>
              <a:defRPr/>
            </a:pPr>
            <a:endParaRPr lang="en-US" sz="2800" dirty="0"/>
          </a:p>
          <a:p>
            <a:pPr eaLnBrk="1" hangingPunct="1">
              <a:lnSpc>
                <a:spcPct val="90000"/>
              </a:lnSpc>
              <a:defRPr/>
            </a:pPr>
            <a:endParaRPr lang="en-US" sz="2800" dirty="0"/>
          </a:p>
        </p:txBody>
      </p:sp>
      <p:sp>
        <p:nvSpPr>
          <p:cNvPr id="4" name="Right Arrow 3"/>
          <p:cNvSpPr>
            <a:spLocks noChangeArrowheads="1"/>
          </p:cNvSpPr>
          <p:nvPr/>
        </p:nvSpPr>
        <p:spPr bwMode="auto">
          <a:xfrm>
            <a:off x="838200" y="4448175"/>
            <a:ext cx="773113" cy="485775"/>
          </a:xfrm>
          <a:prstGeom prst="rightArrow">
            <a:avLst>
              <a:gd name="adj1" fmla="val 50000"/>
              <a:gd name="adj2" fmla="val 49919"/>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In-service Inspection Program</a:t>
            </a:r>
          </a:p>
        </p:txBody>
      </p:sp>
      <p:sp>
        <p:nvSpPr>
          <p:cNvPr id="7172" name="Rectangle 4">
            <a:extLst>
              <a:ext uri="{FF2B5EF4-FFF2-40B4-BE49-F238E27FC236}">
                <a16:creationId xmlns:a16="http://schemas.microsoft.com/office/drawing/2014/main" id="{BA8F197B-E38C-43F1-928F-624117AC7A15}"/>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marL="0" indent="0" algn="ctr" eaLnBrk="1" hangingPunct="1">
              <a:lnSpc>
                <a:spcPct val="90000"/>
              </a:lnSpc>
              <a:buFontTx/>
              <a:buNone/>
              <a:defRPr/>
            </a:pPr>
            <a:endParaRPr lang="en-US" sz="2800" dirty="0">
              <a:solidFill>
                <a:schemeClr val="tx1"/>
              </a:solidFill>
            </a:endParaRPr>
          </a:p>
          <a:p>
            <a:pPr marL="0" indent="0" algn="ctr" eaLnBrk="1" hangingPunct="1">
              <a:lnSpc>
                <a:spcPct val="90000"/>
              </a:lnSpc>
              <a:buFontTx/>
              <a:buNone/>
              <a:defRPr/>
            </a:pPr>
            <a:endParaRPr lang="en-US" sz="1400" dirty="0">
              <a:solidFill>
                <a:schemeClr val="tx1"/>
              </a:solidFill>
            </a:endParaRPr>
          </a:p>
          <a:p>
            <a:pPr algn="ctr" eaLnBrk="1" hangingPunct="1">
              <a:lnSpc>
                <a:spcPct val="90000"/>
              </a:lnSpc>
              <a:buFont typeface="Wingdings" panose="05000000000000000000" pitchFamily="2" charset="2"/>
              <a:buChar char="ü"/>
              <a:defRPr/>
            </a:pPr>
            <a:r>
              <a:rPr lang="en-US" sz="2800" dirty="0">
                <a:solidFill>
                  <a:schemeClr val="tx1"/>
                </a:solidFill>
              </a:rPr>
              <a:t>Define inspection category, type of inspection and interval</a:t>
            </a:r>
          </a:p>
          <a:p>
            <a:pPr algn="ctr" eaLnBrk="1" hangingPunct="1">
              <a:lnSpc>
                <a:spcPct val="90000"/>
              </a:lnSpc>
              <a:buFont typeface="Wingdings" panose="05000000000000000000" pitchFamily="2" charset="2"/>
              <a:buChar char="ü"/>
              <a:defRPr/>
            </a:pPr>
            <a:r>
              <a:rPr lang="en-US" sz="2800" dirty="0">
                <a:solidFill>
                  <a:schemeClr val="tx1"/>
                </a:solidFill>
              </a:rPr>
              <a:t>For Cat 4 and 3 - team up with Vessel Inspection Coordinator </a:t>
            </a:r>
          </a:p>
          <a:p>
            <a:pPr algn="ctr" eaLnBrk="1" hangingPunct="1">
              <a:lnSpc>
                <a:spcPct val="90000"/>
              </a:lnSpc>
              <a:buFont typeface="Wingdings" panose="05000000000000000000" pitchFamily="2" charset="2"/>
              <a:buChar char="ü"/>
              <a:defRPr/>
            </a:pPr>
            <a:r>
              <a:rPr lang="en-US" sz="2800" dirty="0">
                <a:solidFill>
                  <a:schemeClr val="tx1"/>
                </a:solidFill>
              </a:rPr>
              <a:t>For Relief Devices (Cat 4, 3 and 2) - team up with an In-service Inspector or PSC member</a:t>
            </a:r>
          </a:p>
          <a:p>
            <a:pPr algn="ctr" eaLnBrk="1" hangingPunct="1">
              <a:lnSpc>
                <a:spcPct val="90000"/>
              </a:lnSpc>
              <a:buFont typeface="Wingdings" panose="05000000000000000000" pitchFamily="2" charset="2"/>
              <a:buChar char="ü"/>
              <a:defRPr/>
            </a:pPr>
            <a:r>
              <a:rPr lang="en-US" sz="2800" dirty="0">
                <a:solidFill>
                  <a:schemeClr val="tx1"/>
                </a:solidFill>
              </a:rPr>
              <a:t>For Cat 1 Equipment - self inspect or team up with an In-service Inspector as required</a:t>
            </a:r>
          </a:p>
          <a:p>
            <a:pPr algn="ctr" eaLnBrk="1" hangingPunct="1">
              <a:lnSpc>
                <a:spcPct val="90000"/>
              </a:lnSpc>
              <a:buFont typeface="Wingdings" panose="05000000000000000000" pitchFamily="2" charset="2"/>
              <a:buChar char="ü"/>
              <a:defRPr/>
            </a:pPr>
            <a:r>
              <a:rPr lang="en-US" sz="2800" dirty="0">
                <a:solidFill>
                  <a:schemeClr val="tx1"/>
                </a:solidFill>
              </a:rPr>
              <a:t>Inspect and test pressure relief valves</a:t>
            </a:r>
          </a:p>
          <a:p>
            <a:pPr algn="ctr" eaLnBrk="1" hangingPunct="1">
              <a:lnSpc>
                <a:spcPct val="90000"/>
              </a:lnSpc>
              <a:buFont typeface="Wingdings" panose="05000000000000000000" pitchFamily="2" charset="2"/>
              <a:buChar char="ü"/>
              <a:defRPr/>
            </a:pPr>
            <a:r>
              <a:rPr lang="en-US" sz="2800" dirty="0">
                <a:solidFill>
                  <a:schemeClr val="tx1"/>
                </a:solidFill>
              </a:rPr>
              <a:t>Complete and store required documentation</a:t>
            </a:r>
          </a:p>
          <a:p>
            <a:pPr eaLnBrk="1" hangingPunct="1">
              <a:lnSpc>
                <a:spcPct val="90000"/>
              </a:lnSpc>
              <a:buFont typeface="Wingdings" panose="05000000000000000000" pitchFamily="2" charset="2"/>
              <a:buChar char="ü"/>
              <a:defRPr/>
            </a:pPr>
            <a:endParaRPr lang="en-US" sz="2800" dirty="0">
              <a:solidFill>
                <a:schemeClr val="tx1"/>
              </a:solidFill>
            </a:endParaRPr>
          </a:p>
        </p:txBody>
      </p:sp>
      <p:sp>
        <p:nvSpPr>
          <p:cNvPr id="4" name="TextBox 3">
            <a:extLst>
              <a:ext uri="{FF2B5EF4-FFF2-40B4-BE49-F238E27FC236}">
                <a16:creationId xmlns:a16="http://schemas.microsoft.com/office/drawing/2014/main" id="{6CBFC38B-2A8F-47D0-95D5-06C78C6A1F5D}"/>
              </a:ext>
            </a:extLst>
          </p:cNvPr>
          <p:cNvSpPr txBox="1"/>
          <p:nvPr/>
        </p:nvSpPr>
        <p:spPr bwMode="auto">
          <a:xfrm>
            <a:off x="2590800" y="990600"/>
            <a:ext cx="3868738" cy="461963"/>
          </a:xfrm>
          <a:prstGeom prst="rect">
            <a:avLst/>
          </a:prstGeom>
          <a:solidFill>
            <a:srgbClr val="FFFF00"/>
          </a:solidFill>
          <a:ln w="28575">
            <a:solidFill>
              <a:schemeClr val="tx1"/>
            </a:solidFill>
            <a:miter lim="800000"/>
            <a:headEnd/>
            <a:tailEnd/>
          </a:ln>
          <a:effectLst/>
        </p:spPr>
        <p:txBody>
          <a:bodyPr>
            <a:spAutoFit/>
          </a:bodyPr>
          <a:lstStyle/>
          <a:p>
            <a:pPr algn="ctr" eaLnBrk="1" hangingPunct="1">
              <a:spcBef>
                <a:spcPct val="20000"/>
              </a:spcBef>
              <a:defRPr/>
            </a:pPr>
            <a:r>
              <a:rPr lang="en-US" kern="0" dirty="0">
                <a:solidFill>
                  <a:srgbClr val="0066FF"/>
                </a:solidFill>
                <a:latin typeface="+mn-lt"/>
              </a:rPr>
              <a:t>Phased-in Implementation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t="-13643" b="21941"/>
          <a:stretch>
            <a:fillRect/>
          </a:stretch>
        </p:blipFill>
        <p:spPr bwMode="auto">
          <a:xfrm>
            <a:off x="5181600" y="182563"/>
            <a:ext cx="3810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99010631-2FE1-4221-9280-21A558673308}"/>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In-Service Inspection Program:</a:t>
            </a:r>
            <a:br>
              <a:rPr lang="en-US" altLang="en-US" sz="3200" kern="0" dirty="0">
                <a:solidFill>
                  <a:schemeClr val="bg1"/>
                </a:solidFill>
              </a:rPr>
            </a:br>
            <a:endParaRPr lang="en-US" altLang="en-US" sz="2800" kern="0" dirty="0">
              <a:solidFill>
                <a:schemeClr val="bg1"/>
              </a:solidFill>
            </a:endParaRPr>
          </a:p>
        </p:txBody>
      </p:sp>
      <p:sp>
        <p:nvSpPr>
          <p:cNvPr id="47107" name="Rectangle 3"/>
          <p:cNvSpPr>
            <a:spLocks noGrp="1" noChangeArrowheads="1"/>
          </p:cNvSpPr>
          <p:nvPr>
            <p:ph type="title"/>
          </p:nvPr>
        </p:nvSpPr>
        <p:spPr>
          <a:xfrm>
            <a:off x="0" y="533400"/>
            <a:ext cx="9144000" cy="457200"/>
          </a:xfrm>
          <a:solidFill>
            <a:srgbClr val="0066FF"/>
          </a:solidFill>
        </p:spPr>
        <p:txBody>
          <a:bodyPr/>
          <a:lstStyle/>
          <a:p>
            <a:pPr eaLnBrk="1" hangingPunct="1"/>
            <a:r>
              <a:rPr lang="en-US" altLang="en-US" sz="2800">
                <a:solidFill>
                  <a:schemeClr val="bg1"/>
                </a:solidFill>
              </a:rPr>
              <a:t>Define Category, Type and Interval</a:t>
            </a:r>
          </a:p>
        </p:txBody>
      </p:sp>
      <p:sp>
        <p:nvSpPr>
          <p:cNvPr id="7172" name="Rectangle 4">
            <a:extLst>
              <a:ext uri="{FF2B5EF4-FFF2-40B4-BE49-F238E27FC236}">
                <a16:creationId xmlns:a16="http://schemas.microsoft.com/office/drawing/2014/main" id="{886A82C6-413B-48F2-A338-F59A370DC940}"/>
              </a:ext>
            </a:extLst>
          </p:cNvPr>
          <p:cNvSpPr>
            <a:spLocks noGrp="1" noChangeArrowheads="1"/>
          </p:cNvSpPr>
          <p:nvPr>
            <p:ph type="body" sz="half" idx="1"/>
          </p:nvPr>
        </p:nvSpPr>
        <p:spPr>
          <a:xfrm>
            <a:off x="152400" y="1084263"/>
            <a:ext cx="4838700" cy="5087937"/>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0" indent="0">
              <a:buFontTx/>
              <a:buNone/>
              <a:defRPr/>
            </a:pPr>
            <a:r>
              <a:rPr lang="en-US" dirty="0">
                <a:solidFill>
                  <a:schemeClr val="tx1"/>
                </a:solidFill>
              </a:rPr>
              <a:t>    </a:t>
            </a:r>
            <a:r>
              <a:rPr lang="en-US" sz="3200" dirty="0">
                <a:solidFill>
                  <a:schemeClr val="tx1"/>
                </a:solidFill>
              </a:rPr>
              <a:t>Inspection Categories </a:t>
            </a:r>
          </a:p>
          <a:p>
            <a:pPr>
              <a:buFont typeface="Wingdings" panose="05000000000000000000" pitchFamily="2" charset="2"/>
              <a:buChar char="Ø"/>
              <a:defRPr/>
            </a:pPr>
            <a:r>
              <a:rPr lang="en-US" sz="2800" dirty="0">
                <a:solidFill>
                  <a:schemeClr val="tx1"/>
                </a:solidFill>
              </a:rPr>
              <a:t>IC4</a:t>
            </a:r>
            <a:r>
              <a:rPr lang="en-US" sz="2000" dirty="0">
                <a:solidFill>
                  <a:schemeClr val="tx1"/>
                </a:solidFill>
              </a:rPr>
              <a:t>:  ASME stamped boilers and their relief devices</a:t>
            </a:r>
          </a:p>
          <a:p>
            <a:pPr>
              <a:buFont typeface="Wingdings" panose="05000000000000000000" pitchFamily="2" charset="2"/>
              <a:buChar char="Ø"/>
              <a:defRPr/>
            </a:pPr>
            <a:endParaRPr lang="en-US" sz="800" dirty="0">
              <a:solidFill>
                <a:schemeClr val="tx1"/>
              </a:solidFill>
            </a:endParaRPr>
          </a:p>
          <a:p>
            <a:pPr>
              <a:buFont typeface="Wingdings" panose="05000000000000000000" pitchFamily="2" charset="2"/>
              <a:buChar char="Ø"/>
              <a:defRPr/>
            </a:pPr>
            <a:r>
              <a:rPr lang="en-US" sz="2800" dirty="0">
                <a:solidFill>
                  <a:schemeClr val="tx1"/>
                </a:solidFill>
              </a:rPr>
              <a:t>IC3</a:t>
            </a:r>
            <a:r>
              <a:rPr lang="en-US" sz="2000" dirty="0">
                <a:solidFill>
                  <a:schemeClr val="tx1"/>
                </a:solidFill>
              </a:rPr>
              <a:t>:  ASME stamped vessels and Cat M systems and their relief devices</a:t>
            </a:r>
          </a:p>
          <a:p>
            <a:pPr>
              <a:buFont typeface="Wingdings" panose="05000000000000000000" pitchFamily="2" charset="2"/>
              <a:buChar char="Ø"/>
              <a:defRPr/>
            </a:pPr>
            <a:endParaRPr lang="en-US" sz="800" dirty="0">
              <a:solidFill>
                <a:schemeClr val="tx1"/>
              </a:solidFill>
            </a:endParaRPr>
          </a:p>
          <a:p>
            <a:pPr>
              <a:buFont typeface="Wingdings" panose="05000000000000000000" pitchFamily="2" charset="2"/>
              <a:buChar char="Ø"/>
              <a:defRPr/>
            </a:pPr>
            <a:r>
              <a:rPr lang="en-US" sz="2800" dirty="0">
                <a:solidFill>
                  <a:schemeClr val="tx1"/>
                </a:solidFill>
              </a:rPr>
              <a:t>IC2</a:t>
            </a:r>
            <a:r>
              <a:rPr lang="en-US" sz="2000" dirty="0">
                <a:solidFill>
                  <a:schemeClr val="tx1"/>
                </a:solidFill>
              </a:rPr>
              <a:t>:  Relief devices providing overpressure protection on Excluded Vessels or piping larger than 6 NPS</a:t>
            </a:r>
          </a:p>
          <a:p>
            <a:pPr>
              <a:buFont typeface="Wingdings" panose="05000000000000000000" pitchFamily="2" charset="2"/>
              <a:buChar char="Ø"/>
              <a:defRPr/>
            </a:pPr>
            <a:endParaRPr lang="en-US" sz="800" dirty="0">
              <a:solidFill>
                <a:schemeClr val="tx1"/>
              </a:solidFill>
            </a:endParaRPr>
          </a:p>
          <a:p>
            <a:pPr>
              <a:buFont typeface="Wingdings" panose="05000000000000000000" pitchFamily="2" charset="2"/>
              <a:buChar char="Ø"/>
              <a:defRPr/>
            </a:pPr>
            <a:r>
              <a:rPr lang="en-US" sz="2800" dirty="0">
                <a:solidFill>
                  <a:schemeClr val="tx1"/>
                </a:solidFill>
              </a:rPr>
              <a:t>IC1</a:t>
            </a:r>
            <a:r>
              <a:rPr lang="en-US" sz="2000" dirty="0">
                <a:solidFill>
                  <a:schemeClr val="tx1"/>
                </a:solidFill>
              </a:rPr>
              <a:t>:  All other pressure equipment (piping, turbo and reciprocating machinery, non-ASME vessels, etc.)</a:t>
            </a:r>
          </a:p>
        </p:txBody>
      </p:sp>
      <p:sp>
        <p:nvSpPr>
          <p:cNvPr id="6" name="Oval 5"/>
          <p:cNvSpPr>
            <a:spLocks noChangeArrowheads="1"/>
          </p:cNvSpPr>
          <p:nvPr/>
        </p:nvSpPr>
        <p:spPr bwMode="auto">
          <a:xfrm>
            <a:off x="2209800" y="457200"/>
            <a:ext cx="2559050" cy="609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5" name="Vertical Scroll 1"/>
          <p:cNvSpPr>
            <a:spLocks noChangeArrowheads="1"/>
          </p:cNvSpPr>
          <p:nvPr/>
        </p:nvSpPr>
        <p:spPr bwMode="auto">
          <a:xfrm>
            <a:off x="4724400" y="1020763"/>
            <a:ext cx="4591050" cy="5410200"/>
          </a:xfrm>
          <a:prstGeom prst="verticalScroll">
            <a:avLst>
              <a:gd name="adj" fmla="val 8028"/>
            </a:avLst>
          </a:prstGeom>
          <a:solidFill>
            <a:srgbClr val="FFC000"/>
          </a:solidFill>
          <a:ln w="38100" algn="ctr">
            <a:solidFill>
              <a:schemeClr val="tx1"/>
            </a:solidFill>
            <a:round/>
            <a:headEnd/>
            <a:tailEnd/>
          </a:ln>
        </p:spPr>
        <p:txBody>
          <a:bodyPr lIns="182880"/>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sz="800">
              <a:solidFill>
                <a:schemeClr val="tx1"/>
              </a:solidFill>
              <a:latin typeface="Cooper Black" panose="0208090404030B020404" pitchFamily="18" charset="0"/>
            </a:endParaRPr>
          </a:p>
          <a:p>
            <a:pPr algn="ctr">
              <a:spcBef>
                <a:spcPct val="0"/>
              </a:spcBef>
              <a:buFontTx/>
              <a:buNone/>
            </a:pPr>
            <a:r>
              <a:rPr lang="en-US" altLang="en-US" sz="3200">
                <a:solidFill>
                  <a:schemeClr val="tx1"/>
                </a:solidFill>
                <a:latin typeface="Franklin Gothic Heavy" panose="020B0903020102020204" pitchFamily="34" charset="0"/>
              </a:rPr>
              <a:t>Design Authority defines ISI requirements for new systems</a:t>
            </a:r>
          </a:p>
          <a:p>
            <a:pPr algn="ctr">
              <a:spcBef>
                <a:spcPct val="0"/>
              </a:spcBef>
              <a:buFontTx/>
              <a:buNone/>
            </a:pPr>
            <a:endParaRPr lang="en-US" altLang="en-US" sz="1800">
              <a:solidFill>
                <a:schemeClr val="tx1"/>
              </a:solidFill>
              <a:latin typeface="Franklin Gothic Heavy" panose="020B0903020102020204" pitchFamily="34" charset="0"/>
            </a:endParaRPr>
          </a:p>
          <a:p>
            <a:pPr algn="ctr">
              <a:spcBef>
                <a:spcPct val="0"/>
              </a:spcBef>
              <a:buFontTx/>
              <a:buNone/>
            </a:pPr>
            <a:r>
              <a:rPr lang="en-US" altLang="en-US" sz="3200">
                <a:solidFill>
                  <a:schemeClr val="tx1"/>
                </a:solidFill>
                <a:latin typeface="Franklin Gothic Heavy" panose="020B0903020102020204" pitchFamily="34" charset="0"/>
              </a:rPr>
              <a:t>System Owner defines ISI requirements for existing systems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circle(in)">
                                      <p:cBhvr>
                                        <p:cTn id="7" dur="1000"/>
                                        <p:tgtEl>
                                          <p:spTgt spid="47107"/>
                                        </p:tgtEl>
                                      </p:cBhvr>
                                    </p:animEffect>
                                  </p:childTnLst>
                                </p:cTn>
                              </p:par>
                            </p:childTnLst>
                          </p:cTn>
                        </p:par>
                        <p:par>
                          <p:cTn id="8" fill="hold" nodeType="afterGroup">
                            <p:stCondLst>
                              <p:cond delay="1000"/>
                            </p:stCondLst>
                            <p:childTnLst>
                              <p:par>
                                <p:cTn id="9" presetID="21" presetClass="entr" presetSubtype="1" fill="hold" grpId="0" nodeType="afterEffect">
                                  <p:stCondLst>
                                    <p:cond delay="250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childTnLst>
                          </p:cTn>
                        </p:par>
                        <p:par>
                          <p:cTn id="12" fill="hold" nodeType="afterGroup">
                            <p:stCondLst>
                              <p:cond delay="4500"/>
                            </p:stCondLst>
                            <p:childTnLst>
                              <p:par>
                                <p:cTn id="13" presetID="10" presetClass="entr" presetSubtype="0" fill="hold" nodeType="afterEffect">
                                  <p:stCondLst>
                                    <p:cond delay="0"/>
                                  </p:stCondLst>
                                  <p:childTnLst>
                                    <p:set>
                                      <p:cBhvr>
                                        <p:cTn id="14" dur="1" fill="hold">
                                          <p:stCondLst>
                                            <p:cond delay="0"/>
                                          </p:stCondLst>
                                        </p:cTn>
                                        <p:tgtEl>
                                          <p:spTgt spid="7172">
                                            <p:txEl>
                                              <p:pRg st="0" end="0"/>
                                            </p:txEl>
                                          </p:spTgt>
                                        </p:tgtEl>
                                        <p:attrNameLst>
                                          <p:attrName>style.visibility</p:attrName>
                                        </p:attrNameLst>
                                      </p:cBhvr>
                                      <p:to>
                                        <p:strVal val="visible"/>
                                      </p:to>
                                    </p:set>
                                    <p:animEffect transition="in" filter="fade">
                                      <p:cBhvr>
                                        <p:cTn id="15" dur="500"/>
                                        <p:tgtEl>
                                          <p:spTgt spid="717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xEl>
                                              <p:pRg st="1" end="1"/>
                                            </p:txEl>
                                          </p:spTgt>
                                        </p:tgtEl>
                                        <p:attrNameLst>
                                          <p:attrName>style.visibility</p:attrName>
                                        </p:attrNameLst>
                                      </p:cBhvr>
                                      <p:to>
                                        <p:strVal val="visible"/>
                                      </p:to>
                                    </p:set>
                                    <p:animEffect transition="in" filter="fade">
                                      <p:cBhvr>
                                        <p:cTn id="18" dur="500"/>
                                        <p:tgtEl>
                                          <p:spTgt spid="7172">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72">
                                            <p:txEl>
                                              <p:pRg st="3" end="3"/>
                                            </p:txEl>
                                          </p:spTgt>
                                        </p:tgtEl>
                                        <p:attrNameLst>
                                          <p:attrName>style.visibility</p:attrName>
                                        </p:attrNameLst>
                                      </p:cBhvr>
                                      <p:to>
                                        <p:strVal val="visible"/>
                                      </p:to>
                                    </p:set>
                                    <p:animEffect transition="in" filter="fade">
                                      <p:cBhvr>
                                        <p:cTn id="21" dur="500"/>
                                        <p:tgtEl>
                                          <p:spTgt spid="717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172">
                                            <p:txEl>
                                              <p:pRg st="5" end="5"/>
                                            </p:txEl>
                                          </p:spTgt>
                                        </p:tgtEl>
                                        <p:attrNameLst>
                                          <p:attrName>style.visibility</p:attrName>
                                        </p:attrNameLst>
                                      </p:cBhvr>
                                      <p:to>
                                        <p:strVal val="visible"/>
                                      </p:to>
                                    </p:set>
                                    <p:animEffect transition="in" filter="fade">
                                      <p:cBhvr>
                                        <p:cTn id="24" dur="500"/>
                                        <p:tgtEl>
                                          <p:spTgt spid="717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172">
                                            <p:txEl>
                                              <p:pRg st="7" end="7"/>
                                            </p:txEl>
                                          </p:spTgt>
                                        </p:tgtEl>
                                        <p:attrNameLst>
                                          <p:attrName>style.visibility</p:attrName>
                                        </p:attrNameLst>
                                      </p:cBhvr>
                                      <p:to>
                                        <p:strVal val="visible"/>
                                      </p:to>
                                    </p:set>
                                    <p:animEffect transition="in" filter="fade">
                                      <p:cBhvr>
                                        <p:cTn id="27" dur="500"/>
                                        <p:tgtEl>
                                          <p:spTgt spid="7172">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P spid="6"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CHL_CHILLE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175" y="838200"/>
            <a:ext cx="9144000" cy="5524500"/>
          </a:xfrm>
          <a:noFill/>
        </p:spPr>
      </p:pic>
      <p:sp>
        <p:nvSpPr>
          <p:cNvPr id="11267" name="Rectangle 2"/>
          <p:cNvSpPr>
            <a:spLocks noGrp="1" noChangeArrowheads="1"/>
          </p:cNvSpPr>
          <p:nvPr>
            <p:ph type="title"/>
          </p:nvPr>
        </p:nvSpPr>
        <p:spPr/>
        <p:txBody>
          <a:bodyPr/>
          <a:lstStyle/>
          <a:p>
            <a:endParaRPr lang="en-US" altLang="en-US"/>
          </a:p>
        </p:txBody>
      </p:sp>
      <p:sp>
        <p:nvSpPr>
          <p:cNvPr id="11268" name="Rectangle 3"/>
          <p:cNvSpPr>
            <a:spLocks noChangeArrowheads="1"/>
          </p:cNvSpPr>
          <p:nvPr/>
        </p:nvSpPr>
        <p:spPr bwMode="auto">
          <a:xfrm>
            <a:off x="0" y="0"/>
            <a:ext cx="9144000" cy="93186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lgn="ctr" eaLnBrk="1" hangingPunct="1">
              <a:spcBef>
                <a:spcPct val="0"/>
              </a:spcBef>
              <a:buFontTx/>
              <a:buNone/>
            </a:pPr>
            <a:r>
              <a:rPr lang="en-US" altLang="en-US" sz="3200" b="1">
                <a:solidFill>
                  <a:schemeClr val="bg1"/>
                </a:solidFill>
              </a:rPr>
              <a:t>Introduction</a:t>
            </a:r>
            <a:r>
              <a:rPr lang="en-US" altLang="en-US" sz="3600" b="1">
                <a:solidFill>
                  <a:schemeClr val="bg1"/>
                </a:solidFill>
              </a:rPr>
              <a:t>:</a:t>
            </a:r>
            <a:r>
              <a:rPr lang="en-US" altLang="en-US" sz="3200" b="1">
                <a:solidFill>
                  <a:schemeClr val="bg1"/>
                </a:solidFill>
              </a:rPr>
              <a:t> Why Are We Here?</a:t>
            </a:r>
          </a:p>
          <a:p>
            <a:pPr algn="ctr" eaLnBrk="1" hangingPunct="1">
              <a:spcBef>
                <a:spcPct val="0"/>
              </a:spcBef>
              <a:buFontTx/>
              <a:buNone/>
            </a:pPr>
            <a:r>
              <a:rPr lang="en-US" altLang="en-US" sz="2800" b="1">
                <a:solidFill>
                  <a:schemeClr val="bg1"/>
                </a:solidFill>
              </a:rPr>
              <a:t>Hazard Avoidance Techniques from SAF130A</a:t>
            </a:r>
          </a:p>
        </p:txBody>
      </p:sp>
      <p:sp>
        <p:nvSpPr>
          <p:cNvPr id="9" name="Rectangle 4">
            <a:extLst>
              <a:ext uri="{FF2B5EF4-FFF2-40B4-BE49-F238E27FC236}">
                <a16:creationId xmlns:a16="http://schemas.microsoft.com/office/drawing/2014/main" id="{61DC8CF7-09C3-4671-BB6F-8F9CFC226446}"/>
              </a:ext>
            </a:extLst>
          </p:cNvPr>
          <p:cNvSpPr>
            <a:spLocks noGrp="1" noChangeArrowheads="1"/>
          </p:cNvSpPr>
          <p:nvPr>
            <p:ph type="body" sz="half" idx="4294967295"/>
          </p:nvPr>
        </p:nvSpPr>
        <p:spPr>
          <a:xfrm>
            <a:off x="228600" y="966788"/>
            <a:ext cx="6810375"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design, fabricate, test according to ASME or other Code </a:t>
            </a:r>
          </a:p>
        </p:txBody>
      </p:sp>
      <p:sp>
        <p:nvSpPr>
          <p:cNvPr id="2" name="Rectangle 4">
            <a:extLst>
              <a:ext uri="{FF2B5EF4-FFF2-40B4-BE49-F238E27FC236}">
                <a16:creationId xmlns:a16="http://schemas.microsoft.com/office/drawing/2014/main" id="{D0F9D1DC-9C85-484A-B91C-A6F1F95FE952}"/>
              </a:ext>
            </a:extLst>
          </p:cNvPr>
          <p:cNvSpPr>
            <a:spLocks noGrp="1" noChangeArrowheads="1"/>
          </p:cNvSpPr>
          <p:nvPr>
            <p:ph type="body" sz="half" idx="4294967295"/>
          </p:nvPr>
        </p:nvSpPr>
        <p:spPr>
          <a:xfrm>
            <a:off x="228600" y="16002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operate within design parameters</a:t>
            </a:r>
          </a:p>
        </p:txBody>
      </p:sp>
      <p:sp>
        <p:nvSpPr>
          <p:cNvPr id="3" name="Rectangle 4">
            <a:extLst>
              <a:ext uri="{FF2B5EF4-FFF2-40B4-BE49-F238E27FC236}">
                <a16:creationId xmlns:a16="http://schemas.microsoft.com/office/drawing/2014/main" id="{9363D801-6767-407E-9FF1-6A648D3D0760}"/>
              </a:ext>
            </a:extLst>
          </p:cNvPr>
          <p:cNvSpPr>
            <a:spLocks noGrp="1" noChangeArrowheads="1"/>
          </p:cNvSpPr>
          <p:nvPr>
            <p:ph type="body" sz="half" idx="4294967295"/>
          </p:nvPr>
        </p:nvSpPr>
        <p:spPr>
          <a:xfrm>
            <a:off x="228600" y="22860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use only for designed purpose</a:t>
            </a:r>
          </a:p>
        </p:txBody>
      </p:sp>
      <p:sp>
        <p:nvSpPr>
          <p:cNvPr id="4" name="Rectangle 4">
            <a:extLst>
              <a:ext uri="{FF2B5EF4-FFF2-40B4-BE49-F238E27FC236}">
                <a16:creationId xmlns:a16="http://schemas.microsoft.com/office/drawing/2014/main" id="{B2B50C0F-BA01-48AE-BE62-964B3AB22B09}"/>
              </a:ext>
            </a:extLst>
          </p:cNvPr>
          <p:cNvSpPr>
            <a:spLocks noGrp="1" noChangeArrowheads="1"/>
          </p:cNvSpPr>
          <p:nvPr>
            <p:ph type="body" sz="half" idx="4294967295"/>
          </p:nvPr>
        </p:nvSpPr>
        <p:spPr>
          <a:xfrm>
            <a:off x="228600" y="29718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do not apply heat unless specifically authorized </a:t>
            </a:r>
          </a:p>
        </p:txBody>
      </p:sp>
      <p:sp>
        <p:nvSpPr>
          <p:cNvPr id="5" name="Rectangle 4">
            <a:extLst>
              <a:ext uri="{FF2B5EF4-FFF2-40B4-BE49-F238E27FC236}">
                <a16:creationId xmlns:a16="http://schemas.microsoft.com/office/drawing/2014/main" id="{D61F8E52-92C3-4654-AD87-D86B9CEE5660}"/>
              </a:ext>
            </a:extLst>
          </p:cNvPr>
          <p:cNvSpPr>
            <a:spLocks noGrp="1" noChangeArrowheads="1"/>
          </p:cNvSpPr>
          <p:nvPr>
            <p:ph type="body" sz="half" idx="4294967295"/>
          </p:nvPr>
        </p:nvSpPr>
        <p:spPr>
          <a:xfrm>
            <a:off x="228600" y="36576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do</a:t>
            </a:r>
            <a:r>
              <a:rPr lang="en-US" sz="1400" dirty="0"/>
              <a:t> </a:t>
            </a:r>
            <a:r>
              <a:rPr lang="en-US" sz="2000" dirty="0"/>
              <a:t>not</a:t>
            </a:r>
            <a:r>
              <a:rPr lang="en-US" sz="1800" dirty="0"/>
              <a:t> </a:t>
            </a:r>
            <a:r>
              <a:rPr lang="en-US" sz="2000" dirty="0"/>
              <a:t>work</a:t>
            </a:r>
            <a:r>
              <a:rPr lang="en-US" sz="1000" dirty="0"/>
              <a:t> </a:t>
            </a:r>
            <a:r>
              <a:rPr lang="en-US" sz="2000" dirty="0"/>
              <a:t>on systems without</a:t>
            </a:r>
            <a:r>
              <a:rPr lang="en-US" sz="1200" dirty="0"/>
              <a:t>  </a:t>
            </a:r>
            <a:r>
              <a:rPr lang="en-US" sz="2000" dirty="0"/>
              <a:t>authorization</a:t>
            </a:r>
            <a:r>
              <a:rPr lang="en-US" sz="800" dirty="0"/>
              <a:t>  </a:t>
            </a:r>
            <a:r>
              <a:rPr lang="en-US" sz="2000" dirty="0"/>
              <a:t>and</a:t>
            </a:r>
            <a:r>
              <a:rPr lang="en-US" sz="1600" dirty="0"/>
              <a:t> </a:t>
            </a:r>
            <a:r>
              <a:rPr lang="en-US" sz="2000" dirty="0"/>
              <a:t>training</a:t>
            </a:r>
          </a:p>
        </p:txBody>
      </p:sp>
      <p:sp>
        <p:nvSpPr>
          <p:cNvPr id="6" name="Rectangle 4">
            <a:extLst>
              <a:ext uri="{FF2B5EF4-FFF2-40B4-BE49-F238E27FC236}">
                <a16:creationId xmlns:a16="http://schemas.microsoft.com/office/drawing/2014/main" id="{91AB196C-631B-4725-9EEE-415A846F32C0}"/>
              </a:ext>
            </a:extLst>
          </p:cNvPr>
          <p:cNvSpPr>
            <a:spLocks noGrp="1" noChangeArrowheads="1"/>
          </p:cNvSpPr>
          <p:nvPr>
            <p:ph type="body" sz="half" idx="4294967295"/>
          </p:nvPr>
        </p:nvSpPr>
        <p:spPr>
          <a:xfrm>
            <a:off x="228600" y="4419600"/>
            <a:ext cx="6754813"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perform maintenance, report damage or defects</a:t>
            </a:r>
          </a:p>
        </p:txBody>
      </p:sp>
      <p:sp>
        <p:nvSpPr>
          <p:cNvPr id="7" name="Rectangle 4">
            <a:extLst>
              <a:ext uri="{FF2B5EF4-FFF2-40B4-BE49-F238E27FC236}">
                <a16:creationId xmlns:a16="http://schemas.microsoft.com/office/drawing/2014/main" id="{B39C768D-DDBB-4A9E-98F6-A34099F8650C}"/>
              </a:ext>
            </a:extLst>
          </p:cNvPr>
          <p:cNvSpPr>
            <a:spLocks noGrp="1" noChangeArrowheads="1"/>
          </p:cNvSpPr>
          <p:nvPr>
            <p:ph type="body" sz="half" idx="4294967295"/>
          </p:nvPr>
        </p:nvSpPr>
        <p:spPr>
          <a:xfrm>
            <a:off x="228600" y="5105400"/>
            <a:ext cx="6781800" cy="457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171450" indent="-171450" eaLnBrk="1" hangingPunct="1">
              <a:defRPr/>
            </a:pPr>
            <a:r>
              <a:rPr lang="en-US" sz="2000" dirty="0"/>
              <a:t>use Lock, Tag, Try to depressurize/repressurize</a:t>
            </a:r>
          </a:p>
        </p:txBody>
      </p:sp>
      <p:sp>
        <p:nvSpPr>
          <p:cNvPr id="12" name="Rectangle 4">
            <a:extLst>
              <a:ext uri="{FF2B5EF4-FFF2-40B4-BE49-F238E27FC236}">
                <a16:creationId xmlns:a16="http://schemas.microsoft.com/office/drawing/2014/main" id="{4C0279A9-8151-4831-A547-36885A362A91}"/>
              </a:ext>
            </a:extLst>
          </p:cNvPr>
          <p:cNvSpPr txBox="1">
            <a:spLocks noChangeArrowheads="1"/>
          </p:cNvSpPr>
          <p:nvPr/>
        </p:nvSpPr>
        <p:spPr bwMode="auto">
          <a:xfrm>
            <a:off x="228600" y="5786438"/>
            <a:ext cx="6781800" cy="457200"/>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marL="171450" indent="-171450" eaLnBrk="1" hangingPunct="1">
              <a:defRPr/>
            </a:pPr>
            <a:r>
              <a:rPr lang="en-US" sz="2000" kern="0" dirty="0"/>
              <a:t>perform routine in-service inspections</a:t>
            </a:r>
          </a:p>
          <a:p>
            <a:pPr marL="171450" indent="-171450" eaLnBrk="1" hangingPunct="1">
              <a:defRPr/>
            </a:pPr>
            <a:endParaRPr lang="en-US" sz="2000" kern="0" dirty="0"/>
          </a:p>
        </p:txBody>
      </p:sp>
      <p:sp>
        <p:nvSpPr>
          <p:cNvPr id="8" name="TextBox 7">
            <a:extLst>
              <a:ext uri="{FF2B5EF4-FFF2-40B4-BE49-F238E27FC236}">
                <a16:creationId xmlns:a16="http://schemas.microsoft.com/office/drawing/2014/main" id="{C200E896-A05A-458A-8119-1DD9521B0C2D}"/>
              </a:ext>
            </a:extLst>
          </p:cNvPr>
          <p:cNvSpPr txBox="1"/>
          <p:nvPr/>
        </p:nvSpPr>
        <p:spPr bwMode="auto">
          <a:xfrm>
            <a:off x="7086600" y="990600"/>
            <a:ext cx="1905000" cy="368300"/>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r>
              <a:rPr lang="en-US" sz="1800" kern="0" dirty="0">
                <a:solidFill>
                  <a:srgbClr val="FF0000"/>
                </a:solidFill>
                <a:latin typeface="+mn-lt"/>
              </a:rPr>
              <a:t>Design Authority</a:t>
            </a:r>
          </a:p>
        </p:txBody>
      </p:sp>
      <p:sp>
        <p:nvSpPr>
          <p:cNvPr id="14" name="TextBox 13">
            <a:extLst>
              <a:ext uri="{FF2B5EF4-FFF2-40B4-BE49-F238E27FC236}">
                <a16:creationId xmlns:a16="http://schemas.microsoft.com/office/drawing/2014/main" id="{3B440C38-4AFA-4B90-A439-6533892CF4A3}"/>
              </a:ext>
            </a:extLst>
          </p:cNvPr>
          <p:cNvSpPr txBox="1"/>
          <p:nvPr/>
        </p:nvSpPr>
        <p:spPr bwMode="auto">
          <a:xfrm>
            <a:off x="7086600" y="1676400"/>
            <a:ext cx="1905000" cy="369888"/>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r>
              <a:rPr lang="en-US" sz="1800" b="1" kern="0" dirty="0">
                <a:solidFill>
                  <a:srgbClr val="FF0000"/>
                </a:solidFill>
                <a:latin typeface="+mn-lt"/>
              </a:rPr>
              <a:t>System Owner</a:t>
            </a:r>
          </a:p>
        </p:txBody>
      </p:sp>
      <p:sp>
        <p:nvSpPr>
          <p:cNvPr id="15" name="TextBox 14">
            <a:extLst>
              <a:ext uri="{FF2B5EF4-FFF2-40B4-BE49-F238E27FC236}">
                <a16:creationId xmlns:a16="http://schemas.microsoft.com/office/drawing/2014/main" id="{35889471-DBC2-4E0B-9E59-A874861143EB}"/>
              </a:ext>
            </a:extLst>
          </p:cNvPr>
          <p:cNvSpPr txBox="1"/>
          <p:nvPr/>
        </p:nvSpPr>
        <p:spPr bwMode="auto">
          <a:xfrm>
            <a:off x="7086600" y="2317750"/>
            <a:ext cx="1905000" cy="369888"/>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r>
              <a:rPr lang="en-US" sz="1800" b="1" kern="0" dirty="0">
                <a:solidFill>
                  <a:srgbClr val="FF0000"/>
                </a:solidFill>
                <a:latin typeface="+mn-lt"/>
              </a:rPr>
              <a:t>System Owner</a:t>
            </a:r>
          </a:p>
        </p:txBody>
      </p:sp>
      <p:sp>
        <p:nvSpPr>
          <p:cNvPr id="16" name="TextBox 15">
            <a:extLst>
              <a:ext uri="{FF2B5EF4-FFF2-40B4-BE49-F238E27FC236}">
                <a16:creationId xmlns:a16="http://schemas.microsoft.com/office/drawing/2014/main" id="{67FEAC7B-D4CA-47F5-B7DA-F4618B6E3EC1}"/>
              </a:ext>
            </a:extLst>
          </p:cNvPr>
          <p:cNvSpPr txBox="1"/>
          <p:nvPr/>
        </p:nvSpPr>
        <p:spPr bwMode="auto">
          <a:xfrm>
            <a:off x="7086600" y="3028950"/>
            <a:ext cx="1905000" cy="369888"/>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r>
              <a:rPr lang="en-US" sz="1800" b="1" kern="0" dirty="0">
                <a:solidFill>
                  <a:srgbClr val="FF0000"/>
                </a:solidFill>
                <a:latin typeface="+mn-lt"/>
              </a:rPr>
              <a:t>System Owner</a:t>
            </a:r>
          </a:p>
        </p:txBody>
      </p:sp>
      <p:sp>
        <p:nvSpPr>
          <p:cNvPr id="17" name="TextBox 16">
            <a:extLst>
              <a:ext uri="{FF2B5EF4-FFF2-40B4-BE49-F238E27FC236}">
                <a16:creationId xmlns:a16="http://schemas.microsoft.com/office/drawing/2014/main" id="{69B47B24-0D19-43CA-A934-655C74F8F2E3}"/>
              </a:ext>
            </a:extLst>
          </p:cNvPr>
          <p:cNvSpPr txBox="1"/>
          <p:nvPr/>
        </p:nvSpPr>
        <p:spPr bwMode="auto">
          <a:xfrm>
            <a:off x="7127875" y="3717925"/>
            <a:ext cx="1905000" cy="369888"/>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r>
              <a:rPr lang="en-US" sz="1800" b="1" kern="0" dirty="0">
                <a:solidFill>
                  <a:srgbClr val="FF0000"/>
                </a:solidFill>
                <a:latin typeface="+mn-lt"/>
              </a:rPr>
              <a:t>System Owner</a:t>
            </a:r>
          </a:p>
        </p:txBody>
      </p:sp>
      <p:sp>
        <p:nvSpPr>
          <p:cNvPr id="18" name="TextBox 17">
            <a:extLst>
              <a:ext uri="{FF2B5EF4-FFF2-40B4-BE49-F238E27FC236}">
                <a16:creationId xmlns:a16="http://schemas.microsoft.com/office/drawing/2014/main" id="{B59A829E-4B9A-41E0-9DC6-6BB3C2094A4E}"/>
              </a:ext>
            </a:extLst>
          </p:cNvPr>
          <p:cNvSpPr txBox="1"/>
          <p:nvPr/>
        </p:nvSpPr>
        <p:spPr bwMode="auto">
          <a:xfrm>
            <a:off x="7127875" y="4457700"/>
            <a:ext cx="1905000" cy="369888"/>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r>
              <a:rPr lang="en-US" sz="1800" b="1" kern="0" dirty="0">
                <a:solidFill>
                  <a:srgbClr val="FF0000"/>
                </a:solidFill>
                <a:latin typeface="+mn-lt"/>
              </a:rPr>
              <a:t>System Owner</a:t>
            </a:r>
          </a:p>
        </p:txBody>
      </p:sp>
      <p:sp>
        <p:nvSpPr>
          <p:cNvPr id="19" name="TextBox 18">
            <a:extLst>
              <a:ext uri="{FF2B5EF4-FFF2-40B4-BE49-F238E27FC236}">
                <a16:creationId xmlns:a16="http://schemas.microsoft.com/office/drawing/2014/main" id="{F0328725-CD1C-4F9B-9637-0DB7AEFD4C29}"/>
              </a:ext>
            </a:extLst>
          </p:cNvPr>
          <p:cNvSpPr txBox="1"/>
          <p:nvPr/>
        </p:nvSpPr>
        <p:spPr bwMode="auto">
          <a:xfrm>
            <a:off x="7127875" y="5153025"/>
            <a:ext cx="1905000" cy="369888"/>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r>
              <a:rPr lang="en-US" sz="1800" b="1" kern="0" dirty="0">
                <a:solidFill>
                  <a:srgbClr val="FF0000"/>
                </a:solidFill>
                <a:latin typeface="+mn-lt"/>
              </a:rPr>
              <a:t>System Owner</a:t>
            </a:r>
          </a:p>
        </p:txBody>
      </p:sp>
      <p:sp>
        <p:nvSpPr>
          <p:cNvPr id="20" name="TextBox 19">
            <a:extLst>
              <a:ext uri="{FF2B5EF4-FFF2-40B4-BE49-F238E27FC236}">
                <a16:creationId xmlns:a16="http://schemas.microsoft.com/office/drawing/2014/main" id="{34CDABEA-91CC-4ACA-AECA-CD8E6109D204}"/>
              </a:ext>
            </a:extLst>
          </p:cNvPr>
          <p:cNvSpPr txBox="1"/>
          <p:nvPr/>
        </p:nvSpPr>
        <p:spPr bwMode="auto">
          <a:xfrm>
            <a:off x="7127875" y="5786438"/>
            <a:ext cx="1905000" cy="368300"/>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r>
              <a:rPr lang="en-US" sz="1800" b="1" kern="0" dirty="0">
                <a:solidFill>
                  <a:srgbClr val="FF0000"/>
                </a:solidFill>
                <a:latin typeface="+mn-lt"/>
              </a:rPr>
              <a:t>System Owner</a:t>
            </a:r>
          </a:p>
        </p:txBody>
      </p:sp>
      <p:sp>
        <p:nvSpPr>
          <p:cNvPr id="22" name="TextBox 21">
            <a:extLst>
              <a:ext uri="{FF2B5EF4-FFF2-40B4-BE49-F238E27FC236}">
                <a16:creationId xmlns:a16="http://schemas.microsoft.com/office/drawing/2014/main" id="{E2780180-5743-4EF9-9741-D0E1C0A93566}"/>
              </a:ext>
            </a:extLst>
          </p:cNvPr>
          <p:cNvSpPr txBox="1"/>
          <p:nvPr/>
        </p:nvSpPr>
        <p:spPr bwMode="auto">
          <a:xfrm>
            <a:off x="1447800" y="2501900"/>
            <a:ext cx="4495800" cy="1854200"/>
          </a:xfrm>
          <a:prstGeom prst="rect">
            <a:avLst/>
          </a:prstGeom>
          <a:solidFill>
            <a:srgbClr val="FFFF00"/>
          </a:soli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endParaRPr lang="en-US" sz="1050" kern="0" dirty="0">
              <a:solidFill>
                <a:srgbClr val="0066FF"/>
              </a:solidFill>
              <a:latin typeface="+mn-lt"/>
            </a:endParaRPr>
          </a:p>
          <a:p>
            <a:pPr algn="ctr" eaLnBrk="1" hangingPunct="1">
              <a:spcBef>
                <a:spcPct val="20000"/>
              </a:spcBef>
              <a:defRPr/>
            </a:pPr>
            <a:r>
              <a:rPr lang="en-US" sz="2800" b="1" kern="0" dirty="0">
                <a:solidFill>
                  <a:srgbClr val="FF0000"/>
                </a:solidFill>
                <a:latin typeface="+mn-lt"/>
              </a:rPr>
              <a:t>System Owner may delegate tasks but not responsibility</a:t>
            </a:r>
          </a:p>
          <a:p>
            <a:pPr algn="ctr" eaLnBrk="1" hangingPunct="1">
              <a:spcBef>
                <a:spcPct val="20000"/>
              </a:spcBef>
              <a:defRPr/>
            </a:pPr>
            <a:endParaRPr lang="en-US" sz="1200" kern="0" dirty="0">
              <a:solidFill>
                <a:srgbClr val="0066FF"/>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In-Service Inspection Program:</a:t>
            </a:r>
            <a:br>
              <a:rPr lang="en-US" altLang="en-US" sz="3200">
                <a:solidFill>
                  <a:schemeClr val="bg1"/>
                </a:solidFill>
              </a:rPr>
            </a:br>
            <a:r>
              <a:rPr lang="en-US" altLang="en-US" sz="2800">
                <a:solidFill>
                  <a:schemeClr val="bg1"/>
                </a:solidFill>
              </a:rPr>
              <a:t>Define Category, Type and Interval</a:t>
            </a:r>
          </a:p>
        </p:txBody>
      </p:sp>
      <p:pic>
        <p:nvPicPr>
          <p:cNvPr id="419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066800"/>
            <a:ext cx="39624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a:extLst>
              <a:ext uri="{FF2B5EF4-FFF2-40B4-BE49-F238E27FC236}">
                <a16:creationId xmlns:a16="http://schemas.microsoft.com/office/drawing/2014/main" id="{E07098B7-736D-4F71-A875-5C0324A62138}"/>
              </a:ext>
            </a:extLst>
          </p:cNvPr>
          <p:cNvSpPr>
            <a:spLocks noGrp="1" noChangeArrowheads="1"/>
          </p:cNvSpPr>
          <p:nvPr>
            <p:ph type="body" sz="half" idx="1"/>
          </p:nvPr>
        </p:nvSpPr>
        <p:spPr>
          <a:xfrm>
            <a:off x="152400" y="1084263"/>
            <a:ext cx="4953000" cy="5087937"/>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0" indent="0">
              <a:buFontTx/>
              <a:buNone/>
              <a:defRPr/>
            </a:pPr>
            <a:r>
              <a:rPr lang="en-US" sz="1100" dirty="0">
                <a:solidFill>
                  <a:schemeClr val="tx1"/>
                </a:solidFill>
              </a:rPr>
              <a:t>        </a:t>
            </a:r>
          </a:p>
          <a:p>
            <a:pPr marL="0" indent="0">
              <a:buFontTx/>
              <a:buNone/>
              <a:defRPr/>
            </a:pPr>
            <a:r>
              <a:rPr lang="en-US" sz="3200" dirty="0">
                <a:solidFill>
                  <a:schemeClr val="tx1"/>
                </a:solidFill>
              </a:rPr>
              <a:t>      Inspection Type</a:t>
            </a:r>
          </a:p>
          <a:p>
            <a:pPr marL="0" indent="0">
              <a:buFontTx/>
              <a:buNone/>
              <a:defRPr/>
            </a:pPr>
            <a:endParaRPr lang="en-US" sz="1400" dirty="0">
              <a:solidFill>
                <a:schemeClr val="tx1"/>
              </a:solidFill>
            </a:endParaRPr>
          </a:p>
          <a:p>
            <a:pPr marL="0" indent="0">
              <a:buFontTx/>
              <a:buNone/>
              <a:defRPr/>
            </a:pPr>
            <a:r>
              <a:rPr lang="en-US" dirty="0">
                <a:solidFill>
                  <a:schemeClr val="tx1"/>
                </a:solidFill>
              </a:rPr>
              <a:t>The inspector shall perform a visual inspection of vessels, piping, and ancillary equipment.</a:t>
            </a:r>
          </a:p>
          <a:p>
            <a:pPr marL="0" indent="0">
              <a:buFontTx/>
              <a:buNone/>
              <a:defRPr/>
            </a:pPr>
            <a:endParaRPr lang="en-US" sz="1400" dirty="0">
              <a:solidFill>
                <a:schemeClr val="tx1"/>
              </a:solidFill>
            </a:endParaRPr>
          </a:p>
          <a:p>
            <a:pPr marL="0" indent="0">
              <a:buFontTx/>
              <a:buNone/>
              <a:defRPr/>
            </a:pPr>
            <a:r>
              <a:rPr lang="en-US" dirty="0">
                <a:solidFill>
                  <a:schemeClr val="tx1"/>
                </a:solidFill>
              </a:rPr>
              <a:t>The inspector shall use sound engineering principles to determine if further inspection and examination techniques are required.</a:t>
            </a:r>
          </a:p>
          <a:p>
            <a:pPr marL="0" indent="0">
              <a:buFontTx/>
              <a:buNone/>
              <a:defRPr/>
            </a:pPr>
            <a:endParaRPr lang="en-US" sz="3200" dirty="0">
              <a:solidFill>
                <a:schemeClr val="tx1"/>
              </a:solidFill>
            </a:endParaRPr>
          </a:p>
        </p:txBody>
      </p:sp>
      <p:pic>
        <p:nvPicPr>
          <p:cNvPr id="41990" name="Picture 6" descr="https://s-media-cache-ak0.pinimg.com/236x/16/aa/a5/16aaa58b5743c99f6f0751191c48eefd.jpg"/>
          <p:cNvPicPr>
            <a:picLocks noChangeAspect="1" noChangeArrowheads="1"/>
          </p:cNvPicPr>
          <p:nvPr/>
        </p:nvPicPr>
        <p:blipFill>
          <a:blip r:embed="rId4">
            <a:extLst>
              <a:ext uri="{28A0092B-C50C-407E-A947-70E740481C1C}">
                <a14:useLocalDpi xmlns:a14="http://schemas.microsoft.com/office/drawing/2010/main" val="0"/>
              </a:ext>
            </a:extLst>
          </a:blip>
          <a:srcRect l="18053" t="1563" r="20836" b="1563"/>
          <a:stretch>
            <a:fillRect/>
          </a:stretch>
        </p:blipFill>
        <p:spPr bwMode="auto">
          <a:xfrm>
            <a:off x="6242050" y="3581400"/>
            <a:ext cx="1839913"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BBE40BE-A13F-4418-9F55-24BE8A772AC4}"/>
              </a:ext>
            </a:extLst>
          </p:cNvPr>
          <p:cNvSpPr txBox="1"/>
          <p:nvPr/>
        </p:nvSpPr>
        <p:spPr bwMode="auto">
          <a:xfrm>
            <a:off x="228600" y="2590800"/>
            <a:ext cx="2262188" cy="400050"/>
          </a:xfrm>
          <a:prstGeom prst="rect">
            <a:avLst/>
          </a:prstGeom>
          <a:solidFill>
            <a:srgbClr val="C5E3ED"/>
          </a:solidFill>
          <a:ln w="28575">
            <a:noFill/>
            <a:miter lim="800000"/>
            <a:headEnd/>
            <a:tailEnd/>
          </a:ln>
          <a:effectLst/>
        </p:spPr>
        <p:txBody>
          <a:bodyPr wrap="none" lIns="0" rIns="0">
            <a:spAutoFit/>
          </a:bodyPr>
          <a:lstStyle/>
          <a:p>
            <a:pPr eaLnBrk="1" hangingPunct="1">
              <a:lnSpc>
                <a:spcPts val="2400"/>
              </a:lnSpc>
              <a:spcBef>
                <a:spcPct val="20000"/>
              </a:spcBef>
              <a:defRPr/>
            </a:pPr>
            <a:r>
              <a:rPr lang="en-US" kern="0" dirty="0">
                <a:latin typeface="+mn-lt"/>
              </a:rPr>
              <a:t>visual inspection</a:t>
            </a:r>
          </a:p>
        </p:txBody>
      </p:sp>
      <p:sp>
        <p:nvSpPr>
          <p:cNvPr id="7" name="Oval 6"/>
          <p:cNvSpPr>
            <a:spLocks noChangeArrowheads="1"/>
          </p:cNvSpPr>
          <p:nvPr/>
        </p:nvSpPr>
        <p:spPr bwMode="auto">
          <a:xfrm>
            <a:off x="4038600" y="457200"/>
            <a:ext cx="1752600" cy="609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animEffect transition="in" filter="fade">
                                      <p:cBhvr>
                                        <p:cTn id="11" dur="500"/>
                                        <p:tgtEl>
                                          <p:spTgt spid="7172">
                                            <p:txEl>
                                              <p:pRg st="1" end="1"/>
                                            </p:txEl>
                                          </p:spTgt>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7172">
                                            <p:txEl>
                                              <p:pRg st="3" end="3"/>
                                            </p:txEl>
                                          </p:spTgt>
                                        </p:tgtEl>
                                        <p:attrNameLst>
                                          <p:attrName>style.visibility</p:attrName>
                                        </p:attrNameLst>
                                      </p:cBhvr>
                                      <p:to>
                                        <p:strVal val="visible"/>
                                      </p:to>
                                    </p:set>
                                    <p:animEffect transition="in" filter="fade">
                                      <p:cBhvr>
                                        <p:cTn id="15" dur="500"/>
                                        <p:tgtEl>
                                          <p:spTgt spid="7172">
                                            <p:txEl>
                                              <p:pRg st="3" end="3"/>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7172">
                                            <p:txEl>
                                              <p:pRg st="5" end="5"/>
                                            </p:txEl>
                                          </p:spTgt>
                                        </p:tgtEl>
                                        <p:attrNameLst>
                                          <p:attrName>style.visibility</p:attrName>
                                        </p:attrNameLst>
                                      </p:cBhvr>
                                      <p:to>
                                        <p:strVal val="visible"/>
                                      </p:to>
                                    </p:set>
                                    <p:animEffect transition="in" filter="fade">
                                      <p:cBhvr>
                                        <p:cTn id="19" dur="500"/>
                                        <p:tgtEl>
                                          <p:spTgt spid="7172">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fade">
                                      <p:cBhvr>
                                        <p:cTn id="22" dur="500"/>
                                        <p:tgtEl>
                                          <p:spTgt spid="2">
                                            <p:bg/>
                                          </p:spTgt>
                                        </p:tgtEl>
                                      </p:cBhvr>
                                    </p:animEffect>
                                  </p:childTnLst>
                                </p:cTn>
                              </p:par>
                              <p:par>
                                <p:cTn id="23" presetID="10" presetClass="entr" presetSubtype="0" fill="hold" grpId="0" nodeType="withEffect">
                                  <p:stCondLst>
                                    <p:cond delay="0"/>
                                  </p:stCondLst>
                                  <p:iterate type="lt">
                                    <p:tmPct val="0"/>
                                  </p:iterate>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par>
                          <p:cTn id="26" fill="hold" nodeType="afterGroup">
                            <p:stCondLst>
                              <p:cond delay="2500"/>
                            </p:stCondLst>
                            <p:childTnLst>
                              <p:par>
                                <p:cTn id="27" presetID="10" presetClass="entr" presetSubtype="0" fill="hold" nodeType="afterEffect">
                                  <p:stCondLst>
                                    <p:cond delay="0"/>
                                  </p:stCondLst>
                                  <p:childTnLst>
                                    <p:set>
                                      <p:cBhvr>
                                        <p:cTn id="28" dur="1" fill="hold">
                                          <p:stCondLst>
                                            <p:cond delay="0"/>
                                          </p:stCondLst>
                                        </p:cTn>
                                        <p:tgtEl>
                                          <p:spTgt spid="41992"/>
                                        </p:tgtEl>
                                        <p:attrNameLst>
                                          <p:attrName>style.visibility</p:attrName>
                                        </p:attrNameLst>
                                      </p:cBhvr>
                                      <p:to>
                                        <p:strVal val="visible"/>
                                      </p:to>
                                    </p:set>
                                    <p:animEffect transition="in" filter="fade">
                                      <p:cBhvr>
                                        <p:cTn id="29" dur="2000"/>
                                        <p:tgtEl>
                                          <p:spTgt spid="41992"/>
                                        </p:tgtEl>
                                      </p:cBhvr>
                                    </p:animEffect>
                                  </p:childTnLst>
                                </p:cTn>
                              </p:par>
                              <p:par>
                                <p:cTn id="30" presetID="34" presetClass="emph" presetSubtype="0" fill="hold" nodeType="withEffect">
                                  <p:stCondLst>
                                    <p:cond delay="1200"/>
                                  </p:stCondLst>
                                  <p:iterate type="lt">
                                    <p:tmPct val="10000"/>
                                  </p:iterate>
                                  <p:childTnLst>
                                    <p:animMotion origin="layout" path="M 0.0 0.0 L 0.0 -0.07213" pathEditMode="relative" ptsTypes="">
                                      <p:cBhvr>
                                        <p:cTn id="31" dur="250" accel="50000" decel="50000" autoRev="1" fill="hold">
                                          <p:stCondLst>
                                            <p:cond delay="0"/>
                                          </p:stCondLst>
                                        </p:cTn>
                                        <p:tgtEl>
                                          <p:spTgt spid="2">
                                            <p:txEl>
                                              <p:pRg st="0" end="0"/>
                                            </p:txEl>
                                          </p:spTgt>
                                        </p:tgtEl>
                                        <p:attrNameLst>
                                          <p:attrName>ppt_x</p:attrName>
                                          <p:attrName>ppt_y</p:attrName>
                                        </p:attrNameLst>
                                      </p:cBhvr>
                                    </p:animMotion>
                                    <p:animRot by="1500000">
                                      <p:cBhvr>
                                        <p:cTn id="32" dur="125" fill="hold">
                                          <p:stCondLst>
                                            <p:cond delay="0"/>
                                          </p:stCondLst>
                                        </p:cTn>
                                        <p:tgtEl>
                                          <p:spTgt spid="2">
                                            <p:txEl>
                                              <p:pRg st="0" end="0"/>
                                            </p:txEl>
                                          </p:spTgt>
                                        </p:tgtEl>
                                        <p:attrNameLst>
                                          <p:attrName>r</p:attrName>
                                        </p:attrNameLst>
                                      </p:cBhvr>
                                    </p:animRot>
                                    <p:animRot by="-1500000">
                                      <p:cBhvr>
                                        <p:cTn id="33" dur="125" fill="hold">
                                          <p:stCondLst>
                                            <p:cond delay="125"/>
                                          </p:stCondLst>
                                        </p:cTn>
                                        <p:tgtEl>
                                          <p:spTgt spid="2">
                                            <p:txEl>
                                              <p:pRg st="0" end="0"/>
                                            </p:txEl>
                                          </p:spTgt>
                                        </p:tgtEl>
                                        <p:attrNameLst>
                                          <p:attrName>r</p:attrName>
                                        </p:attrNameLst>
                                      </p:cBhvr>
                                    </p:animRot>
                                    <p:animRot by="-1500000">
                                      <p:cBhvr>
                                        <p:cTn id="34" dur="125" fill="hold">
                                          <p:stCondLst>
                                            <p:cond delay="250"/>
                                          </p:stCondLst>
                                        </p:cTn>
                                        <p:tgtEl>
                                          <p:spTgt spid="2">
                                            <p:txEl>
                                              <p:pRg st="0" end="0"/>
                                            </p:txEl>
                                          </p:spTgt>
                                        </p:tgtEl>
                                        <p:attrNameLst>
                                          <p:attrName>r</p:attrName>
                                        </p:attrNameLst>
                                      </p:cBhvr>
                                    </p:animRot>
                                    <p:animRot by="1500000">
                                      <p:cBhvr>
                                        <p:cTn id="35" dur="125" fill="hold">
                                          <p:stCondLst>
                                            <p:cond delay="375"/>
                                          </p:stCondLst>
                                        </p:cTn>
                                        <p:tgtEl>
                                          <p:spTgt spid="2">
                                            <p:txEl>
                                              <p:pRg st="0" end="0"/>
                                            </p:txEl>
                                          </p:spTgt>
                                        </p:tgtEl>
                                        <p:attrNameLst>
                                          <p:attrName>r</p:attrName>
                                        </p:attrNameLst>
                                      </p:cBhvr>
                                    </p:animRot>
                                  </p:childTnLst>
                                </p:cTn>
                              </p:par>
                            </p:childTnLst>
                          </p:cTn>
                        </p:par>
                        <p:par>
                          <p:cTn id="36" fill="hold" nodeType="afterGroup">
                            <p:stCondLst>
                              <p:cond delay="4950"/>
                            </p:stCondLst>
                            <p:childTnLst>
                              <p:par>
                                <p:cTn id="37" presetID="45" presetClass="entr" presetSubtype="0" fill="hold" nodeType="afterEffect">
                                  <p:stCondLst>
                                    <p:cond delay="0"/>
                                  </p:stCondLst>
                                  <p:childTnLst>
                                    <p:set>
                                      <p:cBhvr>
                                        <p:cTn id="38" dur="1" fill="hold">
                                          <p:stCondLst>
                                            <p:cond delay="0"/>
                                          </p:stCondLst>
                                        </p:cTn>
                                        <p:tgtEl>
                                          <p:spTgt spid="41990"/>
                                        </p:tgtEl>
                                        <p:attrNameLst>
                                          <p:attrName>style.visibility</p:attrName>
                                        </p:attrNameLst>
                                      </p:cBhvr>
                                      <p:to>
                                        <p:strVal val="visible"/>
                                      </p:to>
                                    </p:set>
                                    <p:animEffect transition="in" filter="fade">
                                      <p:cBhvr>
                                        <p:cTn id="39" dur="2750"/>
                                        <p:tgtEl>
                                          <p:spTgt spid="41990"/>
                                        </p:tgtEl>
                                      </p:cBhvr>
                                    </p:animEffect>
                                    <p:anim calcmode="lin" valueType="num">
                                      <p:cBhvr>
                                        <p:cTn id="40" dur="2750" fill="hold"/>
                                        <p:tgtEl>
                                          <p:spTgt spid="41990"/>
                                        </p:tgtEl>
                                        <p:attrNameLst>
                                          <p:attrName>ppt_w</p:attrName>
                                        </p:attrNameLst>
                                      </p:cBhvr>
                                      <p:tavLst>
                                        <p:tav tm="0" fmla="#ppt_w*sin(2.5*pi*$)">
                                          <p:val>
                                            <p:fltVal val="0"/>
                                          </p:val>
                                        </p:tav>
                                        <p:tav tm="100000">
                                          <p:val>
                                            <p:fltVal val="1"/>
                                          </p:val>
                                        </p:tav>
                                      </p:tavLst>
                                    </p:anim>
                                    <p:anim calcmode="lin" valueType="num">
                                      <p:cBhvr>
                                        <p:cTn id="41" dur="2750" fill="hold"/>
                                        <p:tgtEl>
                                          <p:spTgt spid="4199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46E8B9D2-976F-4392-9080-2B9E2DA47F45}"/>
              </a:ext>
            </a:extLst>
          </p:cNvPr>
          <p:cNvSpPr>
            <a:spLocks noGrp="1" noChangeArrowheads="1"/>
          </p:cNvSpPr>
          <p:nvPr>
            <p:ph type="body" sz="half" idx="1"/>
          </p:nvPr>
        </p:nvSpPr>
        <p:spPr>
          <a:xfrm>
            <a:off x="304800" y="1066800"/>
            <a:ext cx="8458200" cy="52578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0" indent="0" algn="ctr">
              <a:buFontTx/>
              <a:buNone/>
              <a:defRPr/>
            </a:pPr>
            <a:r>
              <a:rPr lang="en-US" sz="1200" dirty="0"/>
              <a:t> </a:t>
            </a:r>
          </a:p>
          <a:p>
            <a:pPr marL="0" indent="0" algn="ctr">
              <a:buFontTx/>
              <a:buNone/>
              <a:defRPr/>
            </a:pPr>
            <a:r>
              <a:rPr lang="en-US" sz="1200" dirty="0"/>
              <a:t> </a:t>
            </a:r>
            <a:r>
              <a:rPr lang="en-US" sz="3200" b="1" dirty="0"/>
              <a:t>Inspection and Testing Intervals</a:t>
            </a:r>
          </a:p>
          <a:p>
            <a:pPr marL="0" indent="0" algn="ctr">
              <a:buFontTx/>
              <a:buNone/>
              <a:defRPr/>
            </a:pPr>
            <a:r>
              <a:rPr lang="en-US" dirty="0">
                <a:solidFill>
                  <a:schemeClr val="tx1"/>
                </a:solidFill>
              </a:rPr>
              <a:t>Determine the required inspection interval by considering the following:</a:t>
            </a:r>
          </a:p>
          <a:p>
            <a:pPr marL="0" indent="0" algn="ctr">
              <a:buFontTx/>
              <a:buNone/>
              <a:defRPr/>
            </a:pPr>
            <a:endParaRPr lang="en-US" sz="1000" dirty="0">
              <a:solidFill>
                <a:schemeClr val="tx1"/>
              </a:solidFill>
            </a:endParaRPr>
          </a:p>
          <a:p>
            <a:pPr marL="640080">
              <a:defRPr/>
            </a:pPr>
            <a:r>
              <a:rPr lang="en-US" dirty="0">
                <a:solidFill>
                  <a:schemeClr val="tx2"/>
                </a:solidFill>
              </a:rPr>
              <a:t>Fatigue, vibration, and pressure pulsing</a:t>
            </a:r>
          </a:p>
          <a:p>
            <a:pPr marL="640080">
              <a:defRPr/>
            </a:pPr>
            <a:r>
              <a:rPr lang="en-US" dirty="0">
                <a:solidFill>
                  <a:schemeClr val="tx2"/>
                </a:solidFill>
              </a:rPr>
              <a:t>System fluid</a:t>
            </a:r>
          </a:p>
          <a:p>
            <a:pPr marL="640080">
              <a:defRPr/>
            </a:pPr>
            <a:r>
              <a:rPr lang="en-US" dirty="0">
                <a:solidFill>
                  <a:schemeClr val="tx2"/>
                </a:solidFill>
              </a:rPr>
              <a:t>Component materials</a:t>
            </a:r>
          </a:p>
          <a:p>
            <a:pPr marL="640080">
              <a:defRPr/>
            </a:pPr>
            <a:r>
              <a:rPr lang="en-US" dirty="0">
                <a:solidFill>
                  <a:schemeClr val="tx2"/>
                </a:solidFill>
              </a:rPr>
              <a:t>Environment in which the component is installed</a:t>
            </a:r>
          </a:p>
          <a:p>
            <a:pPr marL="640080">
              <a:defRPr/>
            </a:pPr>
            <a:r>
              <a:rPr lang="en-US" dirty="0">
                <a:solidFill>
                  <a:schemeClr val="tx2"/>
                </a:solidFill>
              </a:rPr>
              <a:t>The potential for rust, scale, or build-up</a:t>
            </a:r>
          </a:p>
          <a:p>
            <a:pPr marL="640080">
              <a:defRPr/>
            </a:pPr>
            <a:r>
              <a:rPr lang="en-US" dirty="0">
                <a:solidFill>
                  <a:schemeClr val="tx2"/>
                </a:solidFill>
              </a:rPr>
              <a:t>Other relevant factors determined by the System Owner/user or DA</a:t>
            </a:r>
          </a:p>
          <a:p>
            <a:pPr marL="640080">
              <a:defRPr/>
            </a:pPr>
            <a:endParaRPr lang="en-US" dirty="0">
              <a:solidFill>
                <a:schemeClr val="tx2"/>
              </a:solidFill>
            </a:endParaRPr>
          </a:p>
        </p:txBody>
      </p:sp>
      <p:sp>
        <p:nvSpPr>
          <p:cNvPr id="105475"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In-Service Inspection Program:</a:t>
            </a:r>
            <a:br>
              <a:rPr lang="en-US" altLang="en-US" sz="3200">
                <a:solidFill>
                  <a:schemeClr val="bg1"/>
                </a:solidFill>
              </a:rPr>
            </a:br>
            <a:r>
              <a:rPr lang="en-US" altLang="en-US" sz="2800">
                <a:solidFill>
                  <a:schemeClr val="bg1"/>
                </a:solidFill>
              </a:rPr>
              <a:t>Define Category, Type and Interval</a:t>
            </a:r>
          </a:p>
        </p:txBody>
      </p:sp>
      <p:sp>
        <p:nvSpPr>
          <p:cNvPr id="8" name="Oval 7"/>
          <p:cNvSpPr>
            <a:spLocks noChangeArrowheads="1"/>
          </p:cNvSpPr>
          <p:nvPr/>
        </p:nvSpPr>
        <p:spPr bwMode="auto">
          <a:xfrm>
            <a:off x="5562600" y="457200"/>
            <a:ext cx="2559050" cy="609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500"/>
                                        <p:tgtEl>
                                          <p:spTgt spid="6">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3286235A-F0A3-4099-8B30-0EA5FA8DB2D2}"/>
              </a:ext>
            </a:extLst>
          </p:cNvPr>
          <p:cNvSpPr txBox="1">
            <a:spLocks noChangeArrowheads="1"/>
          </p:cNvSpPr>
          <p:nvPr/>
        </p:nvSpPr>
        <p:spPr bwMode="auto">
          <a:xfrm>
            <a:off x="304800" y="1143000"/>
            <a:ext cx="8458200" cy="5181600"/>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marL="0" indent="0" algn="ctr">
              <a:buFontTx/>
              <a:buNone/>
              <a:defRPr/>
            </a:pPr>
            <a:r>
              <a:rPr lang="en-US" sz="1200" kern="0" dirty="0"/>
              <a:t>  </a:t>
            </a:r>
            <a:r>
              <a:rPr lang="en-US" sz="3200" b="1" kern="0" dirty="0"/>
              <a:t>Inspection Interval </a:t>
            </a:r>
            <a:r>
              <a:rPr lang="en-US" sz="3200" kern="0" dirty="0"/>
              <a:t>(for IC4, IC3 and IC2)</a:t>
            </a:r>
          </a:p>
          <a:p>
            <a:pPr marL="0" indent="0">
              <a:buFontTx/>
              <a:buNone/>
              <a:defRPr/>
            </a:pPr>
            <a:endParaRPr lang="en-US" sz="1600" dirty="0">
              <a:solidFill>
                <a:schemeClr val="tx1"/>
              </a:solidFill>
            </a:endParaRPr>
          </a:p>
          <a:p>
            <a:pPr marL="0" indent="0">
              <a:buFontTx/>
              <a:buNone/>
              <a:defRPr/>
            </a:pPr>
            <a:r>
              <a:rPr lang="en-US" sz="1600" dirty="0">
                <a:solidFill>
                  <a:schemeClr val="tx1"/>
                </a:solidFill>
              </a:rPr>
              <a:t>IC4:  ASME stamped boilers</a:t>
            </a:r>
          </a:p>
          <a:p>
            <a:pPr marL="0" indent="0">
              <a:buFontTx/>
              <a:buNone/>
              <a:defRPr/>
            </a:pPr>
            <a:r>
              <a:rPr lang="en-US" sz="1600" dirty="0">
                <a:solidFill>
                  <a:schemeClr val="tx1"/>
                </a:solidFill>
              </a:rPr>
              <a:t>and their relief devices</a:t>
            </a:r>
          </a:p>
          <a:p>
            <a:pPr>
              <a:buFont typeface="Wingdings" panose="05000000000000000000" pitchFamily="2" charset="2"/>
              <a:buChar char="Ø"/>
              <a:defRPr/>
            </a:pPr>
            <a:endParaRPr lang="en-US" sz="1600" dirty="0">
              <a:solidFill>
                <a:schemeClr val="tx1"/>
              </a:solidFill>
            </a:endParaRPr>
          </a:p>
          <a:p>
            <a:pPr marL="0" indent="0">
              <a:buFontTx/>
              <a:buNone/>
              <a:defRPr/>
            </a:pPr>
            <a:r>
              <a:rPr lang="en-US" sz="1600" dirty="0">
                <a:solidFill>
                  <a:schemeClr val="tx1"/>
                </a:solidFill>
              </a:rPr>
              <a:t>IC3:  ASME stamped vessels </a:t>
            </a:r>
          </a:p>
          <a:p>
            <a:pPr marL="0" indent="0">
              <a:buFontTx/>
              <a:buNone/>
              <a:defRPr/>
            </a:pPr>
            <a:r>
              <a:rPr lang="en-US" sz="1600" dirty="0">
                <a:solidFill>
                  <a:schemeClr val="tx1"/>
                </a:solidFill>
              </a:rPr>
              <a:t>and Cat M systems and their</a:t>
            </a:r>
          </a:p>
          <a:p>
            <a:pPr marL="0" indent="0">
              <a:buFontTx/>
              <a:buNone/>
              <a:defRPr/>
            </a:pPr>
            <a:r>
              <a:rPr lang="en-US" sz="1600" dirty="0">
                <a:solidFill>
                  <a:schemeClr val="tx1"/>
                </a:solidFill>
              </a:rPr>
              <a:t>relief devices</a:t>
            </a:r>
          </a:p>
          <a:p>
            <a:pPr>
              <a:buFont typeface="Wingdings" panose="05000000000000000000" pitchFamily="2" charset="2"/>
              <a:buChar char="Ø"/>
              <a:defRPr/>
            </a:pPr>
            <a:endParaRPr lang="en-US" sz="1600" dirty="0">
              <a:solidFill>
                <a:schemeClr val="tx1"/>
              </a:solidFill>
            </a:endParaRPr>
          </a:p>
          <a:p>
            <a:pPr marL="0" indent="0">
              <a:buFontTx/>
              <a:buNone/>
              <a:defRPr/>
            </a:pPr>
            <a:r>
              <a:rPr lang="en-US" sz="1600" dirty="0">
                <a:solidFill>
                  <a:schemeClr val="tx1"/>
                </a:solidFill>
              </a:rPr>
              <a:t>IC2:  Relief devices on Excluded</a:t>
            </a:r>
          </a:p>
          <a:p>
            <a:pPr marL="0" indent="0">
              <a:buFontTx/>
              <a:buNone/>
              <a:defRPr/>
            </a:pPr>
            <a:r>
              <a:rPr lang="en-US" sz="1600" dirty="0">
                <a:solidFill>
                  <a:schemeClr val="tx1"/>
                </a:solidFill>
              </a:rPr>
              <a:t>Vessels or piping &gt;6 NPS</a:t>
            </a:r>
          </a:p>
          <a:p>
            <a:pPr>
              <a:buFont typeface="Wingdings" panose="05000000000000000000" pitchFamily="2" charset="2"/>
              <a:buChar char="Ø"/>
              <a:defRPr/>
            </a:pPr>
            <a:endParaRPr lang="en-US" sz="1600" dirty="0">
              <a:solidFill>
                <a:schemeClr val="tx1"/>
              </a:solidFill>
            </a:endParaRPr>
          </a:p>
          <a:p>
            <a:pPr marL="0" indent="0">
              <a:buFontTx/>
              <a:buNone/>
              <a:defRPr/>
            </a:pPr>
            <a:endParaRPr lang="en-US" sz="1600" kern="0" dirty="0"/>
          </a:p>
        </p:txBody>
      </p:sp>
      <p:graphicFrame>
        <p:nvGraphicFramePr>
          <p:cNvPr id="10" name="Table 9">
            <a:extLst>
              <a:ext uri="{FF2B5EF4-FFF2-40B4-BE49-F238E27FC236}">
                <a16:creationId xmlns:a16="http://schemas.microsoft.com/office/drawing/2014/main" id="{95CC8C23-7564-4154-A45C-AE9C4C95E734}"/>
              </a:ext>
            </a:extLst>
          </p:cNvPr>
          <p:cNvGraphicFramePr>
            <a:graphicFrameLocks noGrp="1"/>
          </p:cNvGraphicFramePr>
          <p:nvPr/>
        </p:nvGraphicFramePr>
        <p:xfrm>
          <a:off x="3429000" y="1752600"/>
          <a:ext cx="5597525" cy="5008561"/>
        </p:xfrm>
        <a:graphic>
          <a:graphicData uri="http://schemas.openxmlformats.org/drawingml/2006/table">
            <a:tbl>
              <a:tblPr firstRow="1" firstCol="1" bandRow="1">
                <a:tableStyleId>{5C22544A-7EE6-4342-B048-85BDC9FD1C3A}</a:tableStyleId>
              </a:tblPr>
              <a:tblGrid>
                <a:gridCol w="2451758">
                  <a:extLst>
                    <a:ext uri="{9D8B030D-6E8A-4147-A177-3AD203B41FA5}">
                      <a16:colId xmlns:a16="http://schemas.microsoft.com/office/drawing/2014/main" val="20000"/>
                    </a:ext>
                  </a:extLst>
                </a:gridCol>
                <a:gridCol w="3145767">
                  <a:extLst>
                    <a:ext uri="{9D8B030D-6E8A-4147-A177-3AD203B41FA5}">
                      <a16:colId xmlns:a16="http://schemas.microsoft.com/office/drawing/2014/main" val="20001"/>
                    </a:ext>
                  </a:extLst>
                </a:gridCol>
              </a:tblGrid>
              <a:tr h="420684">
                <a:tc>
                  <a:txBody>
                    <a:bodyPr/>
                    <a:lstStyle/>
                    <a:p>
                      <a:pPr marL="0" marR="0">
                        <a:lnSpc>
                          <a:spcPct val="115000"/>
                        </a:lnSpc>
                        <a:spcBef>
                          <a:spcPts val="0"/>
                        </a:spcBef>
                        <a:spcAft>
                          <a:spcPts val="0"/>
                        </a:spcAft>
                      </a:pPr>
                      <a:r>
                        <a:rPr lang="en-US" sz="1200" dirty="0">
                          <a:effectLst/>
                        </a:rPr>
                        <a:t>Component and Fluid Service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Maximum Test and or Inspection Interval (years)</a:t>
                      </a:r>
                      <a:endParaRPr lang="en-US" sz="1200" dirty="0">
                        <a:effectLst/>
                        <a:latin typeface="Times New Roman"/>
                        <a:ea typeface="Calibri"/>
                        <a:cs typeface="Times New Roman"/>
                      </a:endParaRPr>
                    </a:p>
                  </a:txBody>
                  <a:tcPr marL="68596" marR="68596" marT="0" marB="0">
                    <a:solidFill>
                      <a:schemeClr val="accent1">
                        <a:lumMod val="50000"/>
                      </a:schemeClr>
                    </a:solidFill>
                  </a:tcPr>
                </a:tc>
                <a:extLst>
                  <a:ext uri="{0D108BD9-81ED-4DB2-BD59-A6C34878D82A}">
                    <a16:rowId xmlns:a16="http://schemas.microsoft.com/office/drawing/2014/main" val="10000"/>
                  </a:ext>
                </a:extLst>
              </a:tr>
              <a:tr h="211664">
                <a:tc>
                  <a:txBody>
                    <a:bodyPr/>
                    <a:lstStyle/>
                    <a:p>
                      <a:pPr marL="0" marR="0">
                        <a:lnSpc>
                          <a:spcPct val="115000"/>
                        </a:lnSpc>
                        <a:spcBef>
                          <a:spcPts val="0"/>
                        </a:spcBef>
                        <a:spcAft>
                          <a:spcPts val="0"/>
                        </a:spcAft>
                      </a:pPr>
                      <a:r>
                        <a:rPr lang="en-US" sz="1200" dirty="0">
                          <a:effectLst/>
                        </a:rPr>
                        <a:t>Vessel: Gas (non-corrosive)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5</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01"/>
                  </a:ext>
                </a:extLst>
              </a:tr>
              <a:tr h="211664">
                <a:tc>
                  <a:txBody>
                    <a:bodyPr/>
                    <a:lstStyle/>
                    <a:p>
                      <a:pPr marL="0" marR="0">
                        <a:lnSpc>
                          <a:spcPct val="115000"/>
                        </a:lnSpc>
                        <a:spcBef>
                          <a:spcPts val="0"/>
                        </a:spcBef>
                        <a:spcAft>
                          <a:spcPts val="0"/>
                        </a:spcAft>
                      </a:pPr>
                      <a:r>
                        <a:rPr lang="en-US" sz="1200" dirty="0">
                          <a:effectLst/>
                        </a:rPr>
                        <a:t>Vessel: Gas (corrosive)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2</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02"/>
                  </a:ext>
                </a:extLst>
              </a:tr>
              <a:tr h="442041">
                <a:tc>
                  <a:txBody>
                    <a:bodyPr/>
                    <a:lstStyle/>
                    <a:p>
                      <a:pPr marL="0" marR="0">
                        <a:lnSpc>
                          <a:spcPct val="115000"/>
                        </a:lnSpc>
                        <a:spcBef>
                          <a:spcPts val="0"/>
                        </a:spcBef>
                        <a:spcAft>
                          <a:spcPts val="0"/>
                        </a:spcAft>
                      </a:pPr>
                      <a:r>
                        <a:rPr lang="en-US" sz="1200" dirty="0">
                          <a:effectLst/>
                        </a:rPr>
                        <a:t>Vessels and piping: Category M fluid</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1</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03"/>
                  </a:ext>
                </a:extLst>
              </a:tr>
              <a:tr h="211664">
                <a:tc>
                  <a:txBody>
                    <a:bodyPr/>
                    <a:lstStyle/>
                    <a:p>
                      <a:pPr marL="0" marR="0">
                        <a:lnSpc>
                          <a:spcPct val="115000"/>
                        </a:lnSpc>
                        <a:spcBef>
                          <a:spcPts val="0"/>
                        </a:spcBef>
                        <a:spcAft>
                          <a:spcPts val="0"/>
                        </a:spcAft>
                      </a:pPr>
                      <a:r>
                        <a:rPr lang="en-US" sz="1200" dirty="0">
                          <a:effectLst/>
                        </a:rPr>
                        <a:t>Vessel: Liquid (corrosive)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1</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04"/>
                  </a:ext>
                </a:extLst>
              </a:tr>
              <a:tr h="442041">
                <a:tc>
                  <a:txBody>
                    <a:bodyPr/>
                    <a:lstStyle/>
                    <a:p>
                      <a:pPr marL="0" marR="0">
                        <a:lnSpc>
                          <a:spcPct val="115000"/>
                        </a:lnSpc>
                        <a:spcBef>
                          <a:spcPts val="0"/>
                        </a:spcBef>
                        <a:spcAft>
                          <a:spcPts val="0"/>
                        </a:spcAft>
                      </a:pPr>
                      <a:r>
                        <a:rPr lang="en-US" sz="1200" dirty="0">
                          <a:effectLst/>
                        </a:rPr>
                        <a:t>Vessel: Liquid (non-corrosive)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5</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05"/>
                  </a:ext>
                </a:extLst>
              </a:tr>
              <a:tr h="211664">
                <a:tc>
                  <a:txBody>
                    <a:bodyPr/>
                    <a:lstStyle/>
                    <a:p>
                      <a:pPr marL="0" marR="0">
                        <a:lnSpc>
                          <a:spcPct val="115000"/>
                        </a:lnSpc>
                        <a:spcBef>
                          <a:spcPts val="0"/>
                        </a:spcBef>
                        <a:spcAft>
                          <a:spcPts val="0"/>
                        </a:spcAft>
                      </a:pPr>
                      <a:r>
                        <a:rPr lang="en-US" sz="1200" dirty="0">
                          <a:effectLst/>
                        </a:rPr>
                        <a:t>Dewar Vessel</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2</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06"/>
                  </a:ext>
                </a:extLst>
              </a:tr>
              <a:tr h="211664">
                <a:tc>
                  <a:txBody>
                    <a:bodyPr/>
                    <a:lstStyle/>
                    <a:p>
                      <a:pPr marL="0" marR="0">
                        <a:lnSpc>
                          <a:spcPct val="115000"/>
                        </a:lnSpc>
                        <a:spcBef>
                          <a:spcPts val="0"/>
                        </a:spcBef>
                        <a:spcAft>
                          <a:spcPts val="0"/>
                        </a:spcAft>
                      </a:pPr>
                      <a:r>
                        <a:rPr lang="en-US" sz="1200" dirty="0">
                          <a:effectLst/>
                        </a:rPr>
                        <a:t>Rupture Disk</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Inspect/Replace every 5</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07"/>
                  </a:ext>
                </a:extLst>
              </a:tr>
              <a:tr h="211664">
                <a:tc>
                  <a:txBody>
                    <a:bodyPr/>
                    <a:lstStyle/>
                    <a:p>
                      <a:pPr marL="0" marR="0">
                        <a:lnSpc>
                          <a:spcPct val="115000"/>
                        </a:lnSpc>
                        <a:spcBef>
                          <a:spcPts val="0"/>
                        </a:spcBef>
                        <a:spcAft>
                          <a:spcPts val="0"/>
                        </a:spcAft>
                      </a:pPr>
                      <a:r>
                        <a:rPr lang="en-US" sz="1200" dirty="0">
                          <a:effectLst/>
                        </a:rPr>
                        <a:t>Vessel: Boiler</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2</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08"/>
                  </a:ext>
                </a:extLst>
              </a:tr>
              <a:tr h="211664">
                <a:tc>
                  <a:txBody>
                    <a:bodyPr/>
                    <a:lstStyle/>
                    <a:p>
                      <a:pPr marL="0" marR="0">
                        <a:lnSpc>
                          <a:spcPct val="115000"/>
                        </a:lnSpc>
                        <a:spcBef>
                          <a:spcPts val="0"/>
                        </a:spcBef>
                        <a:spcAft>
                          <a:spcPts val="0"/>
                        </a:spcAft>
                      </a:pPr>
                      <a:r>
                        <a:rPr lang="en-US" sz="1200" dirty="0">
                          <a:effectLst/>
                        </a:rPr>
                        <a:t>IC4 Relief Device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2</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09"/>
                  </a:ext>
                </a:extLst>
              </a:tr>
              <a:tr h="442041">
                <a:tc>
                  <a:txBody>
                    <a:bodyPr/>
                    <a:lstStyle/>
                    <a:p>
                      <a:pPr marL="0" marR="0">
                        <a:lnSpc>
                          <a:spcPct val="115000"/>
                        </a:lnSpc>
                        <a:spcBef>
                          <a:spcPts val="0"/>
                        </a:spcBef>
                        <a:spcAft>
                          <a:spcPts val="0"/>
                        </a:spcAft>
                      </a:pPr>
                      <a:r>
                        <a:rPr lang="en-US" sz="1200" dirty="0">
                          <a:effectLst/>
                        </a:rPr>
                        <a:t>Relief Device: Gas (non-corrosive)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5</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10"/>
                  </a:ext>
                </a:extLst>
              </a:tr>
              <a:tr h="211664">
                <a:tc>
                  <a:txBody>
                    <a:bodyPr/>
                    <a:lstStyle/>
                    <a:p>
                      <a:pPr marL="0" marR="0">
                        <a:lnSpc>
                          <a:spcPct val="115000"/>
                        </a:lnSpc>
                        <a:spcBef>
                          <a:spcPts val="0"/>
                        </a:spcBef>
                        <a:spcAft>
                          <a:spcPts val="0"/>
                        </a:spcAft>
                      </a:pPr>
                      <a:r>
                        <a:rPr lang="en-US" sz="1200" dirty="0">
                          <a:effectLst/>
                        </a:rPr>
                        <a:t>Relief Device: Gas (corrosive)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2</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11"/>
                  </a:ext>
                </a:extLst>
              </a:tr>
              <a:tr h="442041">
                <a:tc>
                  <a:txBody>
                    <a:bodyPr/>
                    <a:lstStyle/>
                    <a:p>
                      <a:pPr marL="0" marR="0">
                        <a:lnSpc>
                          <a:spcPct val="115000"/>
                        </a:lnSpc>
                        <a:spcBef>
                          <a:spcPts val="0"/>
                        </a:spcBef>
                        <a:spcAft>
                          <a:spcPts val="0"/>
                        </a:spcAft>
                      </a:pPr>
                      <a:r>
                        <a:rPr lang="en-US" sz="1200" dirty="0">
                          <a:effectLst/>
                        </a:rPr>
                        <a:t>Relief Device: Category M fluid</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1</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12"/>
                  </a:ext>
                </a:extLst>
              </a:tr>
              <a:tr h="442041">
                <a:tc>
                  <a:txBody>
                    <a:bodyPr/>
                    <a:lstStyle/>
                    <a:p>
                      <a:pPr marL="0" marR="0">
                        <a:lnSpc>
                          <a:spcPct val="115000"/>
                        </a:lnSpc>
                        <a:spcBef>
                          <a:spcPts val="0"/>
                        </a:spcBef>
                        <a:spcAft>
                          <a:spcPts val="0"/>
                        </a:spcAft>
                      </a:pPr>
                      <a:r>
                        <a:rPr lang="en-US" sz="1200" dirty="0">
                          <a:effectLst/>
                        </a:rPr>
                        <a:t>Relief Device: Liquid (corrosive)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2</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13"/>
                  </a:ext>
                </a:extLst>
              </a:tr>
              <a:tr h="442041">
                <a:tc>
                  <a:txBody>
                    <a:bodyPr/>
                    <a:lstStyle/>
                    <a:p>
                      <a:pPr marL="0" marR="0">
                        <a:lnSpc>
                          <a:spcPct val="115000"/>
                        </a:lnSpc>
                        <a:spcBef>
                          <a:spcPts val="0"/>
                        </a:spcBef>
                        <a:spcAft>
                          <a:spcPts val="0"/>
                        </a:spcAft>
                      </a:pPr>
                      <a:r>
                        <a:rPr lang="en-US" sz="1200" dirty="0">
                          <a:effectLst/>
                        </a:rPr>
                        <a:t>Relief Device: Liquid (non-corrosive)</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5</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14"/>
                  </a:ext>
                </a:extLst>
              </a:tr>
              <a:tr h="242319">
                <a:tc>
                  <a:txBody>
                    <a:bodyPr/>
                    <a:lstStyle/>
                    <a:p>
                      <a:pPr marL="0" marR="0">
                        <a:lnSpc>
                          <a:spcPct val="115000"/>
                        </a:lnSpc>
                        <a:spcBef>
                          <a:spcPts val="0"/>
                        </a:spcBef>
                        <a:spcAft>
                          <a:spcPts val="0"/>
                        </a:spcAft>
                      </a:pPr>
                      <a:r>
                        <a:rPr lang="en-US" sz="1200" dirty="0">
                          <a:effectLst/>
                        </a:rPr>
                        <a:t>Relief Device on Dewar Vessel</a:t>
                      </a:r>
                      <a:endParaRPr lang="en-US" sz="1200" dirty="0">
                        <a:effectLst/>
                        <a:latin typeface="Times New Roman"/>
                        <a:ea typeface="Calibri"/>
                        <a:cs typeface="Times New Roman"/>
                      </a:endParaRPr>
                    </a:p>
                  </a:txBody>
                  <a:tcPr marL="68596" marR="68596" marT="0" marB="0">
                    <a:solidFill>
                      <a:schemeClr val="accent1">
                        <a:lumMod val="50000"/>
                      </a:schemeClr>
                    </a:solidFill>
                  </a:tcPr>
                </a:tc>
                <a:tc>
                  <a:txBody>
                    <a:bodyPr/>
                    <a:lstStyle/>
                    <a:p>
                      <a:pPr marL="0" marR="0">
                        <a:lnSpc>
                          <a:spcPct val="115000"/>
                        </a:lnSpc>
                        <a:spcBef>
                          <a:spcPts val="0"/>
                        </a:spcBef>
                        <a:spcAft>
                          <a:spcPts val="0"/>
                        </a:spcAft>
                      </a:pPr>
                      <a:r>
                        <a:rPr lang="en-US" sz="1200" dirty="0">
                          <a:effectLst/>
                        </a:rPr>
                        <a:t>5</a:t>
                      </a:r>
                      <a:endParaRPr lang="en-US" sz="1200" dirty="0">
                        <a:effectLst/>
                        <a:latin typeface="Times New Roman"/>
                        <a:ea typeface="Calibri"/>
                        <a:cs typeface="Times New Roman"/>
                      </a:endParaRPr>
                    </a:p>
                  </a:txBody>
                  <a:tcPr marL="68596" marR="68596" marT="0" marB="0"/>
                </a:tc>
                <a:extLst>
                  <a:ext uri="{0D108BD9-81ED-4DB2-BD59-A6C34878D82A}">
                    <a16:rowId xmlns:a16="http://schemas.microsoft.com/office/drawing/2014/main" val="10015"/>
                  </a:ext>
                </a:extLst>
              </a:tr>
            </a:tbl>
          </a:graphicData>
        </a:graphic>
      </p:graphicFrame>
      <p:sp>
        <p:nvSpPr>
          <p:cNvPr id="107576"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In-Service Inspection Program:</a:t>
            </a:r>
            <a:br>
              <a:rPr lang="en-US" altLang="en-US" sz="3200">
                <a:solidFill>
                  <a:schemeClr val="bg1"/>
                </a:solidFill>
              </a:rPr>
            </a:br>
            <a:r>
              <a:rPr lang="en-US" altLang="en-US" sz="2800">
                <a:solidFill>
                  <a:schemeClr val="bg1"/>
                </a:solidFill>
              </a:rPr>
              <a:t>Define Category, Type and Interval</a:t>
            </a:r>
          </a:p>
        </p:txBody>
      </p:sp>
      <p:sp>
        <p:nvSpPr>
          <p:cNvPr id="107577" name="Oval 7"/>
          <p:cNvSpPr>
            <a:spLocks noChangeArrowheads="1"/>
          </p:cNvSpPr>
          <p:nvPr/>
        </p:nvSpPr>
        <p:spPr bwMode="auto">
          <a:xfrm>
            <a:off x="5562600" y="457200"/>
            <a:ext cx="2559050" cy="609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11" name="Rectangle 10">
            <a:extLst>
              <a:ext uri="{FF2B5EF4-FFF2-40B4-BE49-F238E27FC236}">
                <a16:creationId xmlns:a16="http://schemas.microsoft.com/office/drawing/2014/main" id="{0640F2E2-0031-4CD6-8722-9E73466040AF}"/>
              </a:ext>
            </a:extLst>
          </p:cNvPr>
          <p:cNvSpPr/>
          <p:nvPr/>
        </p:nvSpPr>
        <p:spPr>
          <a:xfrm>
            <a:off x="6324600" y="4292600"/>
            <a:ext cx="2667000" cy="2032000"/>
          </a:xfrm>
          <a:prstGeom prst="rect">
            <a:avLst/>
          </a:prstGeom>
          <a:solidFill>
            <a:schemeClr val="bg1"/>
          </a:solidFill>
          <a:ln w="15875">
            <a:solidFill>
              <a:schemeClr val="tx1"/>
            </a:solidFill>
          </a:ln>
        </p:spPr>
        <p:txBody>
          <a:bodyPr>
            <a:spAutoFit/>
          </a:bodyPr>
          <a:lstStyle/>
          <a:p>
            <a:pPr algn="ctr" eaLnBrk="1" hangingPunct="1">
              <a:spcBef>
                <a:spcPct val="20000"/>
              </a:spcBef>
              <a:defRPr/>
            </a:pPr>
            <a:r>
              <a:rPr lang="en-US" sz="1800" kern="0" dirty="0">
                <a:solidFill>
                  <a:srgbClr val="FF0000"/>
                </a:solidFill>
                <a:latin typeface="Arial"/>
              </a:rPr>
              <a:t>Interval may be increased after suitable record of satisfactory inspections for equipment other than for ASME boilers and Cat. M systems.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sz="3200">
                <a:solidFill>
                  <a:schemeClr val="bg1"/>
                </a:solidFill>
              </a:rPr>
              <a:t>In-Service Inspection Program:</a:t>
            </a:r>
            <a:br>
              <a:rPr lang="en-US" altLang="en-US" sz="3200">
                <a:solidFill>
                  <a:schemeClr val="bg1"/>
                </a:solidFill>
              </a:rPr>
            </a:br>
            <a:r>
              <a:rPr lang="en-US" altLang="en-US" sz="2800">
                <a:solidFill>
                  <a:schemeClr val="bg1"/>
                </a:solidFill>
              </a:rPr>
              <a:t>Define Category, Type and Interval</a:t>
            </a:r>
          </a:p>
        </p:txBody>
      </p:sp>
      <p:sp>
        <p:nvSpPr>
          <p:cNvPr id="109571" name="Oval 7"/>
          <p:cNvSpPr>
            <a:spLocks noChangeArrowheads="1"/>
          </p:cNvSpPr>
          <p:nvPr/>
        </p:nvSpPr>
        <p:spPr bwMode="auto">
          <a:xfrm>
            <a:off x="5562600" y="457200"/>
            <a:ext cx="2559050" cy="609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pic>
        <p:nvPicPr>
          <p:cNvPr id="10957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1981200"/>
            <a:ext cx="3505200" cy="406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F1555E69-51BA-4777-924F-5EC9D6D47F51}"/>
              </a:ext>
            </a:extLst>
          </p:cNvPr>
          <p:cNvSpPr txBox="1">
            <a:spLocks noChangeArrowheads="1"/>
          </p:cNvSpPr>
          <p:nvPr/>
        </p:nvSpPr>
        <p:spPr bwMode="auto">
          <a:xfrm>
            <a:off x="304800" y="1143000"/>
            <a:ext cx="8610600" cy="5181600"/>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marL="0" indent="0" algn="ctr">
              <a:buFontTx/>
              <a:buNone/>
              <a:defRPr/>
            </a:pPr>
            <a:r>
              <a:rPr lang="en-US" sz="1200" kern="0" dirty="0"/>
              <a:t>  </a:t>
            </a:r>
            <a:r>
              <a:rPr lang="en-US" sz="3200" b="1" kern="0" dirty="0"/>
              <a:t>Inspection Interval </a:t>
            </a:r>
            <a:r>
              <a:rPr lang="en-US" sz="3200" kern="0" dirty="0"/>
              <a:t>  (for IC1)</a:t>
            </a:r>
          </a:p>
          <a:p>
            <a:pPr marL="0" indent="0" algn="ctr">
              <a:buFontTx/>
              <a:buNone/>
              <a:defRPr/>
            </a:pPr>
            <a:endParaRPr lang="en-US" sz="800" kern="0" dirty="0"/>
          </a:p>
          <a:p>
            <a:pPr marL="0" indent="0">
              <a:lnSpc>
                <a:spcPts val="2600"/>
              </a:lnSpc>
              <a:buFontTx/>
              <a:buNone/>
              <a:defRPr/>
            </a:pPr>
            <a:r>
              <a:rPr lang="en-US" sz="2800" kern="0" dirty="0">
                <a:solidFill>
                  <a:schemeClr val="tx1"/>
                </a:solidFill>
              </a:rPr>
              <a:t>For IC1 Components and</a:t>
            </a:r>
          </a:p>
          <a:p>
            <a:pPr marL="0" indent="0">
              <a:lnSpc>
                <a:spcPts val="2600"/>
              </a:lnSpc>
              <a:buFontTx/>
              <a:buNone/>
              <a:defRPr/>
            </a:pPr>
            <a:r>
              <a:rPr lang="en-US" sz="2800" kern="0" dirty="0">
                <a:solidFill>
                  <a:schemeClr val="tx1"/>
                </a:solidFill>
              </a:rPr>
              <a:t>Systems</a:t>
            </a:r>
            <a:r>
              <a:rPr lang="en-US" sz="2800" dirty="0">
                <a:solidFill>
                  <a:schemeClr val="tx1"/>
                </a:solidFill>
              </a:rPr>
              <a:t> [</a:t>
            </a:r>
            <a:r>
              <a:rPr lang="en-US" sz="2000" dirty="0">
                <a:solidFill>
                  <a:schemeClr val="tx1"/>
                </a:solidFill>
              </a:rPr>
              <a:t>all other pressure equipment </a:t>
            </a:r>
          </a:p>
          <a:p>
            <a:pPr marL="0" indent="0">
              <a:lnSpc>
                <a:spcPts val="2600"/>
              </a:lnSpc>
              <a:buFontTx/>
              <a:buNone/>
              <a:defRPr/>
            </a:pPr>
            <a:r>
              <a:rPr lang="en-US" sz="2000" dirty="0">
                <a:solidFill>
                  <a:schemeClr val="tx1"/>
                </a:solidFill>
              </a:rPr>
              <a:t>(piping, turbo and reciprocating machinery,</a:t>
            </a:r>
          </a:p>
          <a:p>
            <a:pPr marL="0" indent="0">
              <a:lnSpc>
                <a:spcPts val="2600"/>
              </a:lnSpc>
              <a:buFontTx/>
              <a:buNone/>
              <a:defRPr/>
            </a:pPr>
            <a:r>
              <a:rPr lang="en-US" sz="2000" dirty="0">
                <a:solidFill>
                  <a:schemeClr val="tx1"/>
                </a:solidFill>
              </a:rPr>
              <a:t>non-ASME vessels, etc.)</a:t>
            </a:r>
            <a:r>
              <a:rPr lang="en-US" sz="2800" dirty="0">
                <a:solidFill>
                  <a:schemeClr val="tx1"/>
                </a:solidFill>
              </a:rPr>
              <a:t>]</a:t>
            </a:r>
            <a:r>
              <a:rPr lang="en-US" sz="2000" kern="0" dirty="0">
                <a:solidFill>
                  <a:schemeClr val="tx1"/>
                </a:solidFill>
              </a:rPr>
              <a:t> </a:t>
            </a:r>
            <a:r>
              <a:rPr lang="en-US" sz="2800" kern="0" dirty="0">
                <a:solidFill>
                  <a:schemeClr val="tx1"/>
                </a:solidFill>
              </a:rPr>
              <a:t>only:</a:t>
            </a:r>
          </a:p>
          <a:p>
            <a:pPr marL="0" indent="0">
              <a:lnSpc>
                <a:spcPts val="2600"/>
              </a:lnSpc>
              <a:buFontTx/>
              <a:buNone/>
              <a:defRPr/>
            </a:pPr>
            <a:endParaRPr lang="en-US" sz="800" kern="0" dirty="0">
              <a:solidFill>
                <a:schemeClr val="tx1"/>
              </a:solidFill>
            </a:endParaRPr>
          </a:p>
          <a:p>
            <a:pPr marL="0" indent="0">
              <a:lnSpc>
                <a:spcPts val="2600"/>
              </a:lnSpc>
              <a:buFontTx/>
              <a:buNone/>
              <a:defRPr/>
            </a:pPr>
            <a:r>
              <a:rPr lang="en-US" sz="2800" kern="0" dirty="0">
                <a:solidFill>
                  <a:schemeClr val="tx1"/>
                </a:solidFill>
              </a:rPr>
              <a:t>System Owners may use the</a:t>
            </a:r>
          </a:p>
          <a:p>
            <a:pPr marL="0" indent="0">
              <a:lnSpc>
                <a:spcPts val="2600"/>
              </a:lnSpc>
              <a:buFontTx/>
              <a:buNone/>
              <a:defRPr/>
            </a:pPr>
            <a:r>
              <a:rPr lang="en-US" sz="2800" kern="0" dirty="0">
                <a:solidFill>
                  <a:schemeClr val="tx1"/>
                </a:solidFill>
              </a:rPr>
              <a:t>same table for guidance. These</a:t>
            </a:r>
          </a:p>
          <a:p>
            <a:pPr marL="0" indent="0">
              <a:lnSpc>
                <a:spcPts val="2600"/>
              </a:lnSpc>
              <a:buFontTx/>
              <a:buNone/>
              <a:defRPr/>
            </a:pPr>
            <a:r>
              <a:rPr lang="en-US" sz="2800" kern="0" dirty="0">
                <a:solidFill>
                  <a:schemeClr val="tx1"/>
                </a:solidFill>
              </a:rPr>
              <a:t>specific intervals are not</a:t>
            </a:r>
          </a:p>
          <a:p>
            <a:pPr marL="0" indent="0">
              <a:lnSpc>
                <a:spcPts val="2600"/>
              </a:lnSpc>
              <a:buFontTx/>
              <a:buNone/>
              <a:defRPr/>
            </a:pPr>
            <a:r>
              <a:rPr lang="en-US" sz="2800" kern="0" dirty="0">
                <a:solidFill>
                  <a:schemeClr val="tx1"/>
                </a:solidFill>
              </a:rPr>
              <a:t>required. However, an interval</a:t>
            </a:r>
          </a:p>
          <a:p>
            <a:pPr marL="0" indent="0">
              <a:lnSpc>
                <a:spcPts val="2600"/>
              </a:lnSpc>
              <a:buFontTx/>
              <a:buNone/>
              <a:defRPr/>
            </a:pPr>
            <a:r>
              <a:rPr lang="en-US" sz="2800" kern="0" dirty="0">
                <a:solidFill>
                  <a:schemeClr val="tx1"/>
                </a:solidFill>
              </a:rPr>
              <a:t>must be defined and documented</a:t>
            </a:r>
          </a:p>
          <a:p>
            <a:pPr marL="0" indent="0">
              <a:lnSpc>
                <a:spcPts val="2600"/>
              </a:lnSpc>
              <a:buFontTx/>
              <a:buNone/>
              <a:defRPr/>
            </a:pPr>
            <a:r>
              <a:rPr lang="en-US" sz="2800" kern="0" dirty="0">
                <a:solidFill>
                  <a:schemeClr val="tx1"/>
                </a:solidFill>
              </a:rPr>
              <a:t>for each system.</a:t>
            </a:r>
          </a:p>
        </p:txBody>
      </p:sp>
      <p:pic>
        <p:nvPicPr>
          <p:cNvPr id="1095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3" y="1866900"/>
            <a:ext cx="32194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lum bright="44000" contrast="-52000"/>
            <a:extLst>
              <a:ext uri="{28A0092B-C50C-407E-A947-70E740481C1C}">
                <a14:useLocalDpi xmlns:a14="http://schemas.microsoft.com/office/drawing/2010/main" val="0"/>
              </a:ext>
            </a:extLst>
          </a:blip>
          <a:srcRect l="7292" t="10907" r="21269" b="6544"/>
          <a:stretch>
            <a:fillRect/>
          </a:stretch>
        </p:blipFill>
        <p:spPr bwMode="auto">
          <a:xfrm>
            <a:off x="4951413" y="914400"/>
            <a:ext cx="4202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718E09D9-627E-4FC2-BF0F-68AF45A95ABC}"/>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In-Service Inspection Program:</a:t>
            </a:r>
            <a:br>
              <a:rPr lang="en-US" altLang="en-US" sz="3200" kern="0" dirty="0">
                <a:solidFill>
                  <a:schemeClr val="bg1"/>
                </a:solidFill>
              </a:rPr>
            </a:br>
            <a:endParaRPr lang="en-US" altLang="en-US" sz="2800" kern="0" dirty="0">
              <a:solidFill>
                <a:schemeClr val="bg1"/>
              </a:solidFill>
            </a:endParaRPr>
          </a:p>
        </p:txBody>
      </p:sp>
      <p:sp>
        <p:nvSpPr>
          <p:cNvPr id="52227" name="Rectangle 3"/>
          <p:cNvSpPr>
            <a:spLocks noGrp="1" noChangeArrowheads="1"/>
          </p:cNvSpPr>
          <p:nvPr>
            <p:ph type="title"/>
          </p:nvPr>
        </p:nvSpPr>
        <p:spPr>
          <a:xfrm>
            <a:off x="0" y="533400"/>
            <a:ext cx="9144000" cy="457200"/>
          </a:xfrm>
          <a:solidFill>
            <a:srgbClr val="0066FF"/>
          </a:solidFill>
        </p:spPr>
        <p:txBody>
          <a:bodyPr/>
          <a:lstStyle/>
          <a:p>
            <a:pPr eaLnBrk="1" hangingPunct="1"/>
            <a:r>
              <a:rPr lang="en-US" altLang="en-US" sz="2400">
                <a:solidFill>
                  <a:schemeClr val="bg1"/>
                </a:solidFill>
              </a:rPr>
              <a:t>For Cat 4 and 3 - team up with Vessel Inspection Coordinator </a:t>
            </a:r>
          </a:p>
        </p:txBody>
      </p:sp>
      <p:sp>
        <p:nvSpPr>
          <p:cNvPr id="7172" name="Rectangle 4">
            <a:extLst>
              <a:ext uri="{FF2B5EF4-FFF2-40B4-BE49-F238E27FC236}">
                <a16:creationId xmlns:a16="http://schemas.microsoft.com/office/drawing/2014/main" id="{E18959EB-1A2C-43F0-B375-5B22A8FBC945}"/>
              </a:ext>
            </a:extLst>
          </p:cNvPr>
          <p:cNvSpPr>
            <a:spLocks noGrp="1" noChangeArrowheads="1"/>
          </p:cNvSpPr>
          <p:nvPr>
            <p:ph type="body" sz="half" idx="1"/>
          </p:nvPr>
        </p:nvSpPr>
        <p:spPr>
          <a:xfrm>
            <a:off x="152400" y="1084263"/>
            <a:ext cx="5011738"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spcBef>
                <a:spcPct val="0"/>
              </a:spcBef>
              <a:buFontTx/>
              <a:buNone/>
              <a:defRPr/>
            </a:pPr>
            <a:endParaRPr lang="en-US" altLang="en-US" sz="1400" dirty="0">
              <a:solidFill>
                <a:schemeClr val="tx1"/>
              </a:solidFill>
            </a:endParaRPr>
          </a:p>
          <a:p>
            <a:pPr>
              <a:spcBef>
                <a:spcPct val="0"/>
              </a:spcBef>
              <a:buFontTx/>
              <a:buNone/>
              <a:defRPr/>
            </a:pPr>
            <a:endParaRPr lang="en-US" dirty="0"/>
          </a:p>
        </p:txBody>
      </p:sp>
      <p:sp>
        <p:nvSpPr>
          <p:cNvPr id="2" name="TextBox 1">
            <a:extLst>
              <a:ext uri="{FF2B5EF4-FFF2-40B4-BE49-F238E27FC236}">
                <a16:creationId xmlns:a16="http://schemas.microsoft.com/office/drawing/2014/main" id="{075BE3D7-FECF-4826-A8D0-4B6E43E78607}"/>
              </a:ext>
            </a:extLst>
          </p:cNvPr>
          <p:cNvSpPr txBox="1"/>
          <p:nvPr/>
        </p:nvSpPr>
        <p:spPr bwMode="auto">
          <a:xfrm>
            <a:off x="5434013" y="1524000"/>
            <a:ext cx="3557587" cy="954088"/>
          </a:xfrm>
          <a:prstGeom prst="rect">
            <a:avLst/>
          </a:prstGeom>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r>
              <a:rPr lang="en-US" sz="2800" b="1" kern="0" dirty="0" err="1">
                <a:solidFill>
                  <a:srgbClr val="FF0000"/>
                </a:solidFill>
                <a:latin typeface="+mn-lt"/>
              </a:rPr>
              <a:t>Jenord</a:t>
            </a:r>
            <a:r>
              <a:rPr lang="en-US" sz="2800" b="1" kern="0" dirty="0">
                <a:solidFill>
                  <a:srgbClr val="FF0000"/>
                </a:solidFill>
                <a:latin typeface="+mn-lt"/>
              </a:rPr>
              <a:t> Alston x5859</a:t>
            </a:r>
          </a:p>
        </p:txBody>
      </p:sp>
      <p:pic>
        <p:nvPicPr>
          <p:cNvPr id="522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09663"/>
            <a:ext cx="5181600" cy="51387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4CE388-4E0B-4AD1-A7B8-790244F2899C}"/>
              </a:ext>
            </a:extLst>
          </p:cNvPr>
          <p:cNvSpPr txBox="1"/>
          <p:nvPr/>
        </p:nvSpPr>
        <p:spPr bwMode="auto">
          <a:xfrm>
            <a:off x="252413" y="1600200"/>
            <a:ext cx="4981575" cy="1379538"/>
          </a:xfrm>
          <a:prstGeom prst="rect">
            <a:avLst/>
          </a:prstGeom>
          <a:solidFill>
            <a:srgbClr val="D1D5CE"/>
          </a:solidFill>
          <a:ln w="19050">
            <a:solidFill>
              <a:schemeClr val="accent3">
                <a:lumMod val="50000"/>
              </a:schemeClr>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endParaRPr lang="en-US" sz="800" kern="0" dirty="0">
              <a:solidFill>
                <a:srgbClr val="0066FF"/>
              </a:solidFill>
              <a:latin typeface="+mn-lt"/>
            </a:endParaRPr>
          </a:p>
          <a:p>
            <a:pPr algn="ctr" eaLnBrk="1" hangingPunct="1">
              <a:spcBef>
                <a:spcPct val="20000"/>
              </a:spcBef>
              <a:defRPr/>
            </a:pPr>
            <a:r>
              <a:rPr lang="en-US" sz="2000" kern="0" dirty="0" err="1">
                <a:solidFill>
                  <a:srgbClr val="0066FF"/>
                </a:solidFill>
                <a:latin typeface="+mn-lt"/>
              </a:rPr>
              <a:t>Jenord</a:t>
            </a:r>
            <a:r>
              <a:rPr lang="en-US" sz="2000" kern="0" dirty="0">
                <a:solidFill>
                  <a:srgbClr val="0066FF"/>
                </a:solidFill>
                <a:latin typeface="+mn-lt"/>
              </a:rPr>
              <a:t> maintains the inspection database of ASME boilers and pressure vessels and relief devices protecting them.</a:t>
            </a:r>
          </a:p>
          <a:p>
            <a:pPr algn="ctr" eaLnBrk="1" hangingPunct="1">
              <a:spcBef>
                <a:spcPct val="20000"/>
              </a:spcBef>
              <a:defRPr/>
            </a:pPr>
            <a:endParaRPr lang="en-US" sz="800" kern="0" dirty="0">
              <a:solidFill>
                <a:srgbClr val="0066FF"/>
              </a:solidFill>
              <a:latin typeface="+mn-lt"/>
            </a:endParaRPr>
          </a:p>
        </p:txBody>
      </p:sp>
      <p:sp>
        <p:nvSpPr>
          <p:cNvPr id="10" name="TextBox 9">
            <a:extLst>
              <a:ext uri="{FF2B5EF4-FFF2-40B4-BE49-F238E27FC236}">
                <a16:creationId xmlns:a16="http://schemas.microsoft.com/office/drawing/2014/main" id="{CB8BA337-76F8-47EF-9862-611F17796D01}"/>
              </a:ext>
            </a:extLst>
          </p:cNvPr>
          <p:cNvSpPr txBox="1"/>
          <p:nvPr/>
        </p:nvSpPr>
        <p:spPr bwMode="auto">
          <a:xfrm>
            <a:off x="261938" y="3124200"/>
            <a:ext cx="4981575" cy="1347788"/>
          </a:xfrm>
          <a:prstGeom prst="rect">
            <a:avLst/>
          </a:prstGeom>
          <a:solidFill>
            <a:srgbClr val="D1D5CE"/>
          </a:solidFill>
          <a:ln w="19050">
            <a:solidFill>
              <a:schemeClr val="accent3">
                <a:lumMod val="50000"/>
              </a:schemeClr>
            </a:solidFill>
            <a:miter lim="800000"/>
            <a:headEnd/>
            <a:tailEnd/>
          </a:ln>
          <a:effectLst>
            <a:outerShdw dist="89803" dir="2700000" algn="ctr" rotWithShape="0">
              <a:schemeClr val="bg2"/>
            </a:outerShdw>
          </a:effectLst>
        </p:spPr>
        <p:txBody>
          <a:bodyPr>
            <a:spAutoFit/>
          </a:bodyPr>
          <a:lstStyle/>
          <a:p>
            <a:pPr algn="ctr" eaLnBrk="1" hangingPunct="1">
              <a:spcBef>
                <a:spcPts val="0"/>
              </a:spcBef>
              <a:defRPr/>
            </a:pPr>
            <a:endParaRPr lang="en-US" sz="800" kern="0" dirty="0">
              <a:solidFill>
                <a:srgbClr val="0066FF"/>
              </a:solidFill>
              <a:latin typeface="+mn-lt"/>
            </a:endParaRPr>
          </a:p>
          <a:p>
            <a:pPr algn="ctr" eaLnBrk="1" hangingPunct="1">
              <a:spcBef>
                <a:spcPct val="20000"/>
              </a:spcBef>
              <a:defRPr/>
            </a:pPr>
            <a:r>
              <a:rPr lang="en-US" sz="2000" kern="0" dirty="0">
                <a:solidFill>
                  <a:srgbClr val="0066FF"/>
                </a:solidFill>
                <a:latin typeface="+mn-lt"/>
              </a:rPr>
              <a:t>He coordinates with outside inspectors to perform required inspections of ASME boilers/vessels /relief devices</a:t>
            </a:r>
          </a:p>
          <a:p>
            <a:pPr algn="ctr" eaLnBrk="1" hangingPunct="1">
              <a:spcBef>
                <a:spcPct val="20000"/>
              </a:spcBef>
              <a:defRPr/>
            </a:pPr>
            <a:endParaRPr lang="en-US" sz="800" kern="0" dirty="0">
              <a:solidFill>
                <a:srgbClr val="0066FF"/>
              </a:solidFill>
              <a:latin typeface="+mn-lt"/>
            </a:endParaRPr>
          </a:p>
        </p:txBody>
      </p:sp>
      <p:sp>
        <p:nvSpPr>
          <p:cNvPr id="11" name="TextBox 10">
            <a:extLst>
              <a:ext uri="{FF2B5EF4-FFF2-40B4-BE49-F238E27FC236}">
                <a16:creationId xmlns:a16="http://schemas.microsoft.com/office/drawing/2014/main" id="{C77EAD16-8CB5-4BEB-BB34-C30C4F282F2D}"/>
              </a:ext>
            </a:extLst>
          </p:cNvPr>
          <p:cNvSpPr txBox="1"/>
          <p:nvPr/>
        </p:nvSpPr>
        <p:spPr bwMode="auto">
          <a:xfrm>
            <a:off x="261938" y="4648200"/>
            <a:ext cx="4981575" cy="1347788"/>
          </a:xfrm>
          <a:prstGeom prst="rect">
            <a:avLst/>
          </a:prstGeom>
          <a:solidFill>
            <a:srgbClr val="D1D5CE"/>
          </a:solidFill>
          <a:ln w="19050">
            <a:solidFill>
              <a:schemeClr val="accent3">
                <a:lumMod val="50000"/>
              </a:schemeClr>
            </a:solidFill>
            <a:miter lim="800000"/>
            <a:headEnd/>
            <a:tailEnd/>
          </a:ln>
          <a:effectLst>
            <a:outerShdw dist="89803" dir="2700000" algn="ctr" rotWithShape="0">
              <a:schemeClr val="bg2"/>
            </a:outerShdw>
          </a:effectLst>
        </p:spPr>
        <p:txBody>
          <a:bodyPr>
            <a:spAutoFit/>
          </a:bodyPr>
          <a:lstStyle/>
          <a:p>
            <a:pPr algn="ctr" eaLnBrk="1" hangingPunct="1">
              <a:spcBef>
                <a:spcPct val="20000"/>
              </a:spcBef>
              <a:defRPr/>
            </a:pPr>
            <a:endParaRPr lang="en-US" sz="800" kern="0" dirty="0">
              <a:solidFill>
                <a:srgbClr val="0066FF"/>
              </a:solidFill>
              <a:latin typeface="+mn-lt"/>
            </a:endParaRPr>
          </a:p>
          <a:p>
            <a:pPr algn="ctr" eaLnBrk="1" hangingPunct="1">
              <a:spcBef>
                <a:spcPct val="20000"/>
              </a:spcBef>
              <a:defRPr/>
            </a:pPr>
            <a:r>
              <a:rPr lang="en-US" sz="2000" kern="0" dirty="0">
                <a:solidFill>
                  <a:srgbClr val="0066FF"/>
                </a:solidFill>
                <a:latin typeface="+mn-lt"/>
              </a:rPr>
              <a:t>He and the inspector complete Form PS-11. </a:t>
            </a:r>
            <a:r>
              <a:rPr lang="en-US" sz="2000" kern="0" dirty="0" err="1">
                <a:solidFill>
                  <a:srgbClr val="0066FF"/>
                </a:solidFill>
                <a:latin typeface="+mn-lt"/>
              </a:rPr>
              <a:t>Jenord</a:t>
            </a:r>
            <a:r>
              <a:rPr lang="en-US" sz="2000" kern="0" dirty="0">
                <a:solidFill>
                  <a:srgbClr val="0066FF"/>
                </a:solidFill>
                <a:latin typeface="+mn-lt"/>
              </a:rPr>
              <a:t> stores a copy of the most recent inspection.</a:t>
            </a:r>
          </a:p>
          <a:p>
            <a:pPr algn="ctr" eaLnBrk="1" hangingPunct="1">
              <a:spcBef>
                <a:spcPct val="20000"/>
              </a:spcBef>
              <a:defRPr/>
            </a:pPr>
            <a:endParaRPr lang="en-US" sz="800" kern="0" dirty="0">
              <a:solidFill>
                <a:srgbClr val="0066FF"/>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ircle(in)">
                                      <p:cBhvr>
                                        <p:cTn id="7" dur="10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2231"/>
                                        </p:tgtEl>
                                        <p:attrNameLst>
                                          <p:attrName>style.visibility</p:attrName>
                                        </p:attrNameLst>
                                      </p:cBhvr>
                                      <p:to>
                                        <p:strVal val="visible"/>
                                      </p:to>
                                    </p:set>
                                    <p:animEffect transition="in" filter="fade">
                                      <p:cBhvr>
                                        <p:cTn id="12" dur="500"/>
                                        <p:tgtEl>
                                          <p:spTgt spid="52231"/>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nodeType="afterGroup">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2" grpId="0" animBg="1"/>
      <p:bldP spid="9"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B2E9825D-EEEE-4A01-A17E-5FB50CFC7CB6}"/>
              </a:ext>
            </a:extLst>
          </p:cNvPr>
          <p:cNvSpPr txBox="1">
            <a:spLocks noChangeArrowheads="1"/>
          </p:cNvSpPr>
          <p:nvPr/>
        </p:nvSpPr>
        <p:spPr bwMode="auto">
          <a:xfrm>
            <a:off x="11113" y="11113"/>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In-Service Inspection Program:</a:t>
            </a:r>
            <a:br>
              <a:rPr lang="en-US" altLang="en-US" sz="3200" kern="0" dirty="0">
                <a:solidFill>
                  <a:schemeClr val="bg1"/>
                </a:solidFill>
              </a:rPr>
            </a:br>
            <a:endParaRPr lang="en-US" altLang="en-US" sz="2800" kern="0" dirty="0">
              <a:solidFill>
                <a:schemeClr val="bg1"/>
              </a:solidFill>
            </a:endParaRPr>
          </a:p>
        </p:txBody>
      </p:sp>
      <p:sp>
        <p:nvSpPr>
          <p:cNvPr id="53251" name="Rectangle 3"/>
          <p:cNvSpPr>
            <a:spLocks noGrp="1" noChangeArrowheads="1"/>
          </p:cNvSpPr>
          <p:nvPr>
            <p:ph type="title"/>
          </p:nvPr>
        </p:nvSpPr>
        <p:spPr>
          <a:xfrm>
            <a:off x="11113" y="533400"/>
            <a:ext cx="9144000" cy="685800"/>
          </a:xfrm>
          <a:solidFill>
            <a:srgbClr val="0066FF"/>
          </a:solidFill>
        </p:spPr>
        <p:txBody>
          <a:bodyPr/>
          <a:lstStyle/>
          <a:p>
            <a:pPr eaLnBrk="1" hangingPunct="1"/>
            <a:r>
              <a:rPr lang="en-US" altLang="en-US" sz="2400">
                <a:solidFill>
                  <a:schemeClr val="bg1"/>
                </a:solidFill>
              </a:rPr>
              <a:t>For Relief Devices (Cat 4, 3 and 2) - team up with an In-Service Inspector or PSC member</a:t>
            </a:r>
          </a:p>
        </p:txBody>
      </p:sp>
      <p:sp>
        <p:nvSpPr>
          <p:cNvPr id="7172" name="Rectangle 4">
            <a:extLst>
              <a:ext uri="{FF2B5EF4-FFF2-40B4-BE49-F238E27FC236}">
                <a16:creationId xmlns:a16="http://schemas.microsoft.com/office/drawing/2014/main" id="{5510A8A7-A710-4061-B9A7-6F2419E7A278}"/>
              </a:ext>
            </a:extLst>
          </p:cNvPr>
          <p:cNvSpPr>
            <a:spLocks noGrp="1" noChangeArrowheads="1"/>
          </p:cNvSpPr>
          <p:nvPr>
            <p:ph type="body" sz="half" idx="1"/>
          </p:nvPr>
        </p:nvSpPr>
        <p:spPr>
          <a:xfrm>
            <a:off x="163513" y="1295400"/>
            <a:ext cx="8839200" cy="4935538"/>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buFont typeface="Wingdings" panose="05000000000000000000" pitchFamily="2" charset="2"/>
              <a:buChar char="Ø"/>
              <a:defRPr/>
            </a:pPr>
            <a:endParaRPr lang="en-US" sz="2800" dirty="0"/>
          </a:p>
          <a:p>
            <a:pPr>
              <a:buFont typeface="Wingdings" panose="05000000000000000000" pitchFamily="2" charset="2"/>
              <a:buChar char="Ø"/>
              <a:defRPr/>
            </a:pPr>
            <a:r>
              <a:rPr lang="en-US" sz="2800" dirty="0"/>
              <a:t>System Owners must ensure that relief devices (Cat 4,3 and 2) are regularly tested and inspected. Tests and inspections shall be performed by qualified in-service inspectors.  Right now help is available from the PSC.</a:t>
            </a:r>
            <a:endParaRPr lang="en-US" sz="2000" dirty="0"/>
          </a:p>
        </p:txBody>
      </p:sp>
      <p:sp>
        <p:nvSpPr>
          <p:cNvPr id="7" name="TextBox 6">
            <a:extLst>
              <a:ext uri="{FF2B5EF4-FFF2-40B4-BE49-F238E27FC236}">
                <a16:creationId xmlns:a16="http://schemas.microsoft.com/office/drawing/2014/main" id="{99B237B4-DBAC-4923-A943-63643387740D}"/>
              </a:ext>
            </a:extLst>
          </p:cNvPr>
          <p:cNvSpPr txBox="1"/>
          <p:nvPr/>
        </p:nvSpPr>
        <p:spPr bwMode="auto">
          <a:xfrm>
            <a:off x="2092506" y="4572000"/>
            <a:ext cx="1752403" cy="769441"/>
          </a:xfrm>
          <a:prstGeom prst="rect">
            <a:avLst/>
          </a:prstGeom>
          <a:solidFill>
            <a:srgbClr val="D1D5CE"/>
          </a:solidFill>
          <a:ln w="19050">
            <a:solidFill>
              <a:schemeClr val="accent3">
                <a:lumMod val="50000"/>
              </a:schemeClr>
            </a:solidFill>
            <a:miter lim="800000"/>
            <a:headEnd/>
            <a:tailEnd/>
          </a:ln>
          <a:effectLst>
            <a:outerShdw dist="89803" dir="2700000" algn="ctr" rotWithShape="0">
              <a:schemeClr val="bg2"/>
            </a:outerShdw>
          </a:effectLst>
        </p:spPr>
        <p:txBody>
          <a:bodyPr wrap="none">
            <a:spAutoFit/>
          </a:bodyPr>
          <a:lstStyle/>
          <a:p>
            <a:pPr algn="ctr" eaLnBrk="1" hangingPunct="1">
              <a:spcBef>
                <a:spcPct val="20000"/>
              </a:spcBef>
              <a:defRPr/>
            </a:pPr>
            <a:r>
              <a:rPr lang="en-US" sz="2000" kern="0" dirty="0" err="1">
                <a:solidFill>
                  <a:srgbClr val="0066FF"/>
                </a:solidFill>
                <a:latin typeface="+mn-lt"/>
              </a:rPr>
              <a:t>Jenord</a:t>
            </a:r>
            <a:r>
              <a:rPr lang="en-US" sz="2000" kern="0" dirty="0">
                <a:solidFill>
                  <a:srgbClr val="0066FF"/>
                </a:solidFill>
                <a:latin typeface="+mn-lt"/>
              </a:rPr>
              <a:t> Alston</a:t>
            </a:r>
          </a:p>
          <a:p>
            <a:pPr algn="ctr" eaLnBrk="1" hangingPunct="1">
              <a:spcBef>
                <a:spcPct val="20000"/>
              </a:spcBef>
              <a:defRPr/>
            </a:pPr>
            <a:r>
              <a:rPr lang="en-US" sz="2000" kern="0" dirty="0">
                <a:solidFill>
                  <a:srgbClr val="0066FF"/>
                </a:solidFill>
                <a:latin typeface="+mn-lt"/>
              </a:rPr>
              <a:t>x5859</a:t>
            </a:r>
          </a:p>
        </p:txBody>
      </p:sp>
      <p:sp>
        <p:nvSpPr>
          <p:cNvPr id="10" name="TextBox 9">
            <a:extLst>
              <a:ext uri="{FF2B5EF4-FFF2-40B4-BE49-F238E27FC236}">
                <a16:creationId xmlns:a16="http://schemas.microsoft.com/office/drawing/2014/main" id="{76F70CE3-9416-420E-A662-9AE8C368A466}"/>
              </a:ext>
            </a:extLst>
          </p:cNvPr>
          <p:cNvSpPr txBox="1"/>
          <p:nvPr/>
        </p:nvSpPr>
        <p:spPr bwMode="auto">
          <a:xfrm>
            <a:off x="5638800" y="4572000"/>
            <a:ext cx="1809750" cy="769938"/>
          </a:xfrm>
          <a:prstGeom prst="rect">
            <a:avLst/>
          </a:prstGeom>
          <a:solidFill>
            <a:srgbClr val="D1D5CE"/>
          </a:solidFill>
          <a:ln w="19050">
            <a:solidFill>
              <a:schemeClr val="accent3">
                <a:lumMod val="50000"/>
              </a:schemeClr>
            </a:solidFill>
            <a:miter lim="800000"/>
            <a:headEnd/>
            <a:tailEnd/>
          </a:ln>
          <a:effectLst>
            <a:outerShdw dist="89803" dir="2700000" algn="ctr" rotWithShape="0">
              <a:schemeClr val="bg2"/>
            </a:outerShdw>
          </a:effectLst>
        </p:spPr>
        <p:txBody>
          <a:bodyPr wrap="none">
            <a:spAutoFit/>
          </a:bodyPr>
          <a:lstStyle/>
          <a:p>
            <a:pPr algn="ctr" eaLnBrk="1" hangingPunct="1">
              <a:spcBef>
                <a:spcPct val="20000"/>
              </a:spcBef>
              <a:defRPr/>
            </a:pPr>
            <a:r>
              <a:rPr lang="en-US" sz="2000" kern="0" dirty="0">
                <a:solidFill>
                  <a:srgbClr val="0066FF"/>
                </a:solidFill>
                <a:latin typeface="+mn-lt"/>
              </a:rPr>
              <a:t>Dave Meekins</a:t>
            </a:r>
          </a:p>
          <a:p>
            <a:pPr algn="ctr" eaLnBrk="1" hangingPunct="1">
              <a:spcBef>
                <a:spcPct val="20000"/>
              </a:spcBef>
              <a:defRPr/>
            </a:pPr>
            <a:r>
              <a:rPr lang="en-US" sz="2000" kern="0" dirty="0">
                <a:solidFill>
                  <a:srgbClr val="0066FF"/>
                </a:solidFill>
                <a:latin typeface="+mn-lt"/>
              </a:rPr>
              <a:t>x5434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circle(in)">
                                      <p:cBhvr>
                                        <p:cTn id="7" dur="10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fade">
                                      <p:cBhvr>
                                        <p:cTn id="12" dur="500"/>
                                        <p:tgtEl>
                                          <p:spTgt spid="7172">
                                            <p:txEl>
                                              <p:pRg st="1" end="1"/>
                                            </p:txEl>
                                          </p:spTgt>
                                        </p:tgtEl>
                                      </p:cBhvr>
                                    </p:animEffect>
                                  </p:childTnLst>
                                </p:cTn>
                              </p:par>
                              <p:par>
                                <p:cTn id="13" presetID="10" presetClass="entr" presetSubtype="0" fill="hold" grpId="0" nodeType="withEffect">
                                  <p:stCondLst>
                                    <p:cond delay="33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33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7"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485F9ACA-A8F1-4AFB-A292-36C2860DA71A}"/>
              </a:ext>
            </a:extLst>
          </p:cNvPr>
          <p:cNvSpPr txBox="1">
            <a:spLocks noChangeArrowheads="1"/>
          </p:cNvSpPr>
          <p:nvPr/>
        </p:nvSpPr>
        <p:spPr bwMode="auto">
          <a:xfrm>
            <a:off x="11113" y="11113"/>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In-Service Inspection Program:</a:t>
            </a:r>
            <a:br>
              <a:rPr lang="en-US" altLang="en-US" sz="3200" kern="0" dirty="0">
                <a:solidFill>
                  <a:schemeClr val="bg1"/>
                </a:solidFill>
              </a:rPr>
            </a:br>
            <a:endParaRPr lang="en-US" altLang="en-US" sz="2800" kern="0" dirty="0">
              <a:solidFill>
                <a:schemeClr val="bg1"/>
              </a:solidFill>
            </a:endParaRPr>
          </a:p>
        </p:txBody>
      </p:sp>
      <p:sp>
        <p:nvSpPr>
          <p:cNvPr id="115715" name="Rectangle 3"/>
          <p:cNvSpPr>
            <a:spLocks noGrp="1" noChangeArrowheads="1"/>
          </p:cNvSpPr>
          <p:nvPr>
            <p:ph type="title"/>
          </p:nvPr>
        </p:nvSpPr>
        <p:spPr>
          <a:xfrm>
            <a:off x="11113" y="533400"/>
            <a:ext cx="9144000" cy="685800"/>
          </a:xfrm>
          <a:solidFill>
            <a:srgbClr val="0066FF"/>
          </a:solidFill>
        </p:spPr>
        <p:txBody>
          <a:bodyPr/>
          <a:lstStyle/>
          <a:p>
            <a:pPr eaLnBrk="1" hangingPunct="1"/>
            <a:r>
              <a:rPr lang="en-US" altLang="en-US" sz="2400">
                <a:solidFill>
                  <a:schemeClr val="bg1"/>
                </a:solidFill>
              </a:rPr>
              <a:t>For Relief Devices (Cat 4, 3 and 2) - team up with an In-service Inspector or PSC member</a:t>
            </a:r>
          </a:p>
        </p:txBody>
      </p:sp>
      <p:sp>
        <p:nvSpPr>
          <p:cNvPr id="7172" name="Rectangle 4">
            <a:extLst>
              <a:ext uri="{FF2B5EF4-FFF2-40B4-BE49-F238E27FC236}">
                <a16:creationId xmlns:a16="http://schemas.microsoft.com/office/drawing/2014/main" id="{F5A49B19-69FA-4D04-840C-6F114F277704}"/>
              </a:ext>
            </a:extLst>
          </p:cNvPr>
          <p:cNvSpPr>
            <a:spLocks noGrp="1" noChangeArrowheads="1"/>
          </p:cNvSpPr>
          <p:nvPr>
            <p:ph type="body" sz="half" idx="1"/>
          </p:nvPr>
        </p:nvSpPr>
        <p:spPr>
          <a:xfrm>
            <a:off x="163513" y="1295400"/>
            <a:ext cx="8839200" cy="4935538"/>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buFont typeface="Wingdings" panose="05000000000000000000" pitchFamily="2" charset="2"/>
              <a:buChar char="Ø"/>
              <a:defRPr/>
            </a:pPr>
            <a:r>
              <a:rPr lang="en-US" sz="2000" dirty="0"/>
              <a:t>Two basic types of tests and inspections:</a:t>
            </a:r>
          </a:p>
          <a:p>
            <a:pPr lvl="1">
              <a:buFont typeface="Wingdings" panose="05000000000000000000" pitchFamily="2" charset="2"/>
              <a:buChar char="§"/>
              <a:defRPr/>
            </a:pPr>
            <a:r>
              <a:rPr lang="en-US" sz="2000" b="1" i="1" dirty="0"/>
              <a:t>In situ or field</a:t>
            </a:r>
            <a:r>
              <a:rPr lang="en-US" sz="2000" b="1" dirty="0"/>
              <a:t>:  </a:t>
            </a:r>
            <a:r>
              <a:rPr lang="en-US" sz="2000" dirty="0"/>
              <a:t>may be as simple as lifting the actuator or involve closing block valves and checking the opening pressure. Perform only on systems known to be free of corrosion, scale, etc. that would impede valve operation.</a:t>
            </a:r>
          </a:p>
          <a:p>
            <a:pPr lvl="1">
              <a:buFont typeface="Wingdings" panose="05000000000000000000" pitchFamily="2" charset="2"/>
              <a:buChar char="§"/>
              <a:defRPr/>
            </a:pPr>
            <a:r>
              <a:rPr lang="en-US" sz="2000" b="1" i="1" dirty="0"/>
              <a:t>Shop</a:t>
            </a:r>
            <a:r>
              <a:rPr lang="en-US" sz="2000" b="1" dirty="0"/>
              <a:t>:  </a:t>
            </a:r>
            <a:r>
              <a:rPr lang="en-US" sz="2000" dirty="0"/>
              <a:t>involves detailed steps for removal, in-shop inspection and testing and reinstallation. </a:t>
            </a:r>
          </a:p>
          <a:p>
            <a:pPr lvl="1">
              <a:buFont typeface="Wingdings" panose="05000000000000000000" pitchFamily="2" charset="2"/>
              <a:buChar char="§"/>
              <a:defRPr/>
            </a:pPr>
            <a:r>
              <a:rPr lang="en-US" sz="2000" dirty="0"/>
              <a:t>Detailed procedures for both are defined in Part 9, Section 3 </a:t>
            </a:r>
            <a:r>
              <a:rPr lang="en-US" sz="2000" b="1" i="1" dirty="0"/>
              <a:t>Procedures for Inspection and Testing of Relief Devices</a:t>
            </a:r>
            <a:r>
              <a:rPr lang="en-US" sz="2000" dirty="0"/>
              <a:t>.</a:t>
            </a:r>
          </a:p>
          <a:p>
            <a:pPr>
              <a:buFont typeface="Wingdings" panose="05000000000000000000" pitchFamily="2" charset="2"/>
              <a:buChar char="Ø"/>
              <a:defRPr/>
            </a:pPr>
            <a:r>
              <a:rPr lang="en-US" sz="2000" dirty="0"/>
              <a:t>Any ASME device failing inspection or test shall be sent to a qualified shop or tagged for disposal. At no point are JLab personnel to attempt a repair of an ASME relief device. </a:t>
            </a:r>
          </a:p>
          <a:p>
            <a:pPr>
              <a:buFont typeface="Wingdings" panose="05000000000000000000" pitchFamily="2" charset="2"/>
              <a:buChar char="Ø"/>
              <a:defRPr/>
            </a:pPr>
            <a:r>
              <a:rPr lang="en-US" sz="2000" dirty="0"/>
              <a:t>Form PS-12 must be completed and filed.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6438" y="609600"/>
            <a:ext cx="519588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fade">
                                      <p:cBhvr>
                                        <p:cTn id="7" dur="500"/>
                                        <p:tgtEl>
                                          <p:spTgt spid="717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2">
                                            <p:txEl>
                                              <p:pRg st="1" end="1"/>
                                            </p:txEl>
                                          </p:spTgt>
                                        </p:tgtEl>
                                        <p:attrNameLst>
                                          <p:attrName>style.visibility</p:attrName>
                                        </p:attrNameLst>
                                      </p:cBhvr>
                                      <p:to>
                                        <p:strVal val="visible"/>
                                      </p:to>
                                    </p:set>
                                    <p:animEffect transition="in" filter="fade">
                                      <p:cBhvr>
                                        <p:cTn id="10" dur="500"/>
                                        <p:tgtEl>
                                          <p:spTgt spid="717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172">
                                            <p:txEl>
                                              <p:pRg st="2" end="2"/>
                                            </p:txEl>
                                          </p:spTgt>
                                        </p:tgtEl>
                                        <p:attrNameLst>
                                          <p:attrName>style.visibility</p:attrName>
                                        </p:attrNameLst>
                                      </p:cBhvr>
                                      <p:to>
                                        <p:strVal val="visible"/>
                                      </p:to>
                                    </p:set>
                                    <p:animEffect transition="in" filter="fade">
                                      <p:cBhvr>
                                        <p:cTn id="13" dur="500"/>
                                        <p:tgtEl>
                                          <p:spTgt spid="717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172">
                                            <p:txEl>
                                              <p:pRg st="3" end="3"/>
                                            </p:txEl>
                                          </p:spTgt>
                                        </p:tgtEl>
                                        <p:attrNameLst>
                                          <p:attrName>style.visibility</p:attrName>
                                        </p:attrNameLst>
                                      </p:cBhvr>
                                      <p:to>
                                        <p:strVal val="visible"/>
                                      </p:to>
                                    </p:set>
                                    <p:animEffect transition="in" filter="fade">
                                      <p:cBhvr>
                                        <p:cTn id="16" dur="500"/>
                                        <p:tgtEl>
                                          <p:spTgt spid="717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172">
                                            <p:txEl>
                                              <p:pRg st="4" end="4"/>
                                            </p:txEl>
                                          </p:spTgt>
                                        </p:tgtEl>
                                        <p:attrNameLst>
                                          <p:attrName>style.visibility</p:attrName>
                                        </p:attrNameLst>
                                      </p:cBhvr>
                                      <p:to>
                                        <p:strVal val="visible"/>
                                      </p:to>
                                    </p:set>
                                    <p:animEffect transition="in" filter="fade">
                                      <p:cBhvr>
                                        <p:cTn id="19" dur="500"/>
                                        <p:tgtEl>
                                          <p:spTgt spid="717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172">
                                            <p:txEl>
                                              <p:pRg st="5" end="5"/>
                                            </p:txEl>
                                          </p:spTgt>
                                        </p:tgtEl>
                                        <p:attrNameLst>
                                          <p:attrName>style.visibility</p:attrName>
                                        </p:attrNameLst>
                                      </p:cBhvr>
                                      <p:to>
                                        <p:strVal val="visible"/>
                                      </p:to>
                                    </p:set>
                                    <p:animEffect transition="in" filter="fade">
                                      <p:cBhvr>
                                        <p:cTn id="22" dur="500"/>
                                        <p:tgtEl>
                                          <p:spTgt spid="717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32153351-A3A3-4C80-BEA6-D1C97E3133A3}"/>
              </a:ext>
            </a:extLst>
          </p:cNvPr>
          <p:cNvSpPr txBox="1">
            <a:spLocks noChangeArrowheads="1"/>
          </p:cNvSpPr>
          <p:nvPr/>
        </p:nvSpPr>
        <p:spPr bwMode="auto">
          <a:xfrm>
            <a:off x="11113" y="11113"/>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In-Service Inspection Program:</a:t>
            </a:r>
            <a:br>
              <a:rPr lang="en-US" altLang="en-US" sz="3200" kern="0" dirty="0">
                <a:solidFill>
                  <a:schemeClr val="bg1"/>
                </a:solidFill>
              </a:rPr>
            </a:br>
            <a:endParaRPr lang="en-US" altLang="en-US" sz="2800" kern="0" dirty="0">
              <a:solidFill>
                <a:schemeClr val="bg1"/>
              </a:solidFill>
            </a:endParaRPr>
          </a:p>
        </p:txBody>
      </p:sp>
      <p:sp>
        <p:nvSpPr>
          <p:cNvPr id="53251" name="Rectangle 3"/>
          <p:cNvSpPr>
            <a:spLocks noGrp="1" noChangeArrowheads="1"/>
          </p:cNvSpPr>
          <p:nvPr>
            <p:ph type="title"/>
          </p:nvPr>
        </p:nvSpPr>
        <p:spPr>
          <a:xfrm>
            <a:off x="11113" y="533400"/>
            <a:ext cx="9144000" cy="685800"/>
          </a:xfrm>
          <a:solidFill>
            <a:srgbClr val="0066FF"/>
          </a:solidFill>
        </p:spPr>
        <p:txBody>
          <a:bodyPr/>
          <a:lstStyle/>
          <a:p>
            <a:pPr eaLnBrk="1" hangingPunct="1">
              <a:lnSpc>
                <a:spcPts val="3000"/>
              </a:lnSpc>
            </a:pPr>
            <a:r>
              <a:rPr lang="en-US" altLang="en-US" sz="2800">
                <a:solidFill>
                  <a:schemeClr val="bg1"/>
                </a:solidFill>
              </a:rPr>
              <a:t>For Cat 1 Equipment - self inspect or team up with an In-service Inspector as required</a:t>
            </a:r>
          </a:p>
        </p:txBody>
      </p:sp>
      <p:sp>
        <p:nvSpPr>
          <p:cNvPr id="7172" name="Rectangle 4">
            <a:extLst>
              <a:ext uri="{FF2B5EF4-FFF2-40B4-BE49-F238E27FC236}">
                <a16:creationId xmlns:a16="http://schemas.microsoft.com/office/drawing/2014/main" id="{69E77077-1288-4DB3-9D3B-21C8C5CD785F}"/>
              </a:ext>
            </a:extLst>
          </p:cNvPr>
          <p:cNvSpPr>
            <a:spLocks noGrp="1" noChangeArrowheads="1"/>
          </p:cNvSpPr>
          <p:nvPr>
            <p:ph type="body" sz="half" idx="1"/>
          </p:nvPr>
        </p:nvSpPr>
        <p:spPr>
          <a:xfrm>
            <a:off x="163513" y="1295400"/>
            <a:ext cx="8839200" cy="4935538"/>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marL="0" indent="0">
              <a:buFontTx/>
              <a:buNone/>
              <a:defRPr/>
            </a:pPr>
            <a:endParaRPr lang="en-US" sz="1000" dirty="0"/>
          </a:p>
          <a:p>
            <a:pPr>
              <a:buFont typeface="Wingdings" panose="05000000000000000000" pitchFamily="2" charset="2"/>
              <a:buChar char="Ø"/>
              <a:defRPr/>
            </a:pPr>
            <a:r>
              <a:rPr lang="en-US" sz="2000" dirty="0"/>
              <a:t>System Owners must ensure that all pressure equipment not defined as Cat 4, 3 or 2 is regularly tested and inspected. </a:t>
            </a:r>
          </a:p>
          <a:p>
            <a:pPr>
              <a:buFont typeface="Wingdings" panose="05000000000000000000" pitchFamily="2" charset="2"/>
              <a:buChar char="Ø"/>
              <a:defRPr/>
            </a:pPr>
            <a:endParaRPr lang="en-US" sz="800" dirty="0"/>
          </a:p>
          <a:p>
            <a:pPr>
              <a:buFont typeface="Wingdings" panose="05000000000000000000" pitchFamily="2" charset="2"/>
              <a:buChar char="Ø"/>
              <a:defRPr/>
            </a:pPr>
            <a:r>
              <a:rPr lang="en-US" sz="2000" dirty="0"/>
              <a:t>Need for In-service Inspector determined by System Owner</a:t>
            </a:r>
          </a:p>
          <a:p>
            <a:pPr>
              <a:buFont typeface="Wingdings" panose="05000000000000000000" pitchFamily="2" charset="2"/>
              <a:buChar char="Ø"/>
              <a:defRPr/>
            </a:pPr>
            <a:endParaRPr lang="en-US" sz="800" dirty="0">
              <a:solidFill>
                <a:srgbClr val="FF0000"/>
              </a:solidFill>
            </a:endParaRPr>
          </a:p>
          <a:p>
            <a:pPr>
              <a:buFont typeface="Wingdings" panose="05000000000000000000" pitchFamily="2" charset="2"/>
              <a:buChar char="Ø"/>
              <a:defRPr/>
            </a:pPr>
            <a:r>
              <a:rPr lang="en-US" sz="2000" dirty="0"/>
              <a:t>Perform visual inspection looking at:</a:t>
            </a:r>
          </a:p>
          <a:p>
            <a:pPr lvl="2">
              <a:buFont typeface="Wingdings" panose="05000000000000000000" pitchFamily="2" charset="2"/>
              <a:buChar char="§"/>
              <a:defRPr/>
            </a:pPr>
            <a:r>
              <a:rPr lang="en-US" sz="2000" dirty="0"/>
              <a:t>overall condition</a:t>
            </a:r>
          </a:p>
          <a:p>
            <a:pPr lvl="2">
              <a:buFont typeface="Wingdings" panose="05000000000000000000" pitchFamily="2" charset="2"/>
              <a:buChar char="§"/>
              <a:defRPr/>
            </a:pPr>
            <a:r>
              <a:rPr lang="en-US" sz="2000" dirty="0"/>
              <a:t>evidence of leakage</a:t>
            </a:r>
          </a:p>
          <a:p>
            <a:pPr lvl="2">
              <a:buFont typeface="Wingdings" panose="05000000000000000000" pitchFamily="2" charset="2"/>
              <a:buChar char="§"/>
              <a:defRPr/>
            </a:pPr>
            <a:r>
              <a:rPr lang="en-US" sz="2000" dirty="0"/>
              <a:t>condition of connections, supports and weld joints</a:t>
            </a:r>
          </a:p>
          <a:p>
            <a:pPr marL="914400" lvl="2" indent="0">
              <a:buFontTx/>
              <a:buNone/>
              <a:defRPr/>
            </a:pPr>
            <a:endParaRPr lang="en-US" sz="800" dirty="0"/>
          </a:p>
          <a:p>
            <a:pPr>
              <a:buFont typeface="Wingdings" panose="05000000000000000000" pitchFamily="2" charset="2"/>
              <a:buChar char="Ø"/>
              <a:defRPr/>
            </a:pPr>
            <a:r>
              <a:rPr lang="en-US" sz="2000" dirty="0"/>
              <a:t>Review operation of control devices demonstrated through proper operation of system, comparison to others on system or through calibration</a:t>
            </a:r>
          </a:p>
          <a:p>
            <a:pPr>
              <a:buFont typeface="Wingdings" panose="05000000000000000000" pitchFamily="2" charset="2"/>
              <a:buChar char="Ø"/>
              <a:defRPr/>
            </a:pPr>
            <a:endParaRPr lang="en-US" sz="800" dirty="0"/>
          </a:p>
          <a:p>
            <a:pPr>
              <a:buFont typeface="Wingdings" panose="05000000000000000000" pitchFamily="2" charset="2"/>
              <a:buChar char="Ø"/>
              <a:defRPr/>
            </a:pPr>
            <a:r>
              <a:rPr lang="en-US" sz="2000" dirty="0"/>
              <a:t>Complete and file Form PS-10 and/or PS-12 </a:t>
            </a:r>
          </a:p>
          <a:p>
            <a:pPr marL="0" indent="0">
              <a:buFontTx/>
              <a:buNone/>
              <a:defRPr/>
            </a:pPr>
            <a:endParaRPr lang="en-US" sz="2000" dirty="0">
              <a:solidFill>
                <a:srgbClr val="0070C0"/>
              </a:solidFill>
            </a:endParaRPr>
          </a:p>
          <a:p>
            <a:pPr marL="0" indent="0">
              <a:buFontTx/>
              <a:buNone/>
              <a:defRPr/>
            </a:pPr>
            <a:endParaRPr lang="en-US" sz="2000" dirty="0">
              <a:solidFill>
                <a:srgbClr val="0070C0"/>
              </a:solidFill>
            </a:endParaRPr>
          </a:p>
          <a:p>
            <a:pPr marL="0" indent="0">
              <a:buFontTx/>
              <a:buNone/>
              <a:defRPr/>
            </a:pPr>
            <a:r>
              <a:rPr lang="en-US" sz="2000" dirty="0">
                <a:solidFill>
                  <a:srgbClr val="0070C0"/>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6324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circle(in)">
                                      <p:cBhvr>
                                        <p:cTn id="7" dur="10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fade">
                                      <p:cBhvr>
                                        <p:cTn id="12" dur="500"/>
                                        <p:tgtEl>
                                          <p:spTgt spid="717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xEl>
                                              <p:pRg st="3" end="3"/>
                                            </p:txEl>
                                          </p:spTgt>
                                        </p:tgtEl>
                                        <p:attrNameLst>
                                          <p:attrName>style.visibility</p:attrName>
                                        </p:attrNameLst>
                                      </p:cBhvr>
                                      <p:to>
                                        <p:strVal val="visible"/>
                                      </p:to>
                                    </p:set>
                                    <p:animEffect transition="in" filter="fade">
                                      <p:cBhvr>
                                        <p:cTn id="15" dur="500"/>
                                        <p:tgtEl>
                                          <p:spTgt spid="717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xEl>
                                              <p:pRg st="5" end="5"/>
                                            </p:txEl>
                                          </p:spTgt>
                                        </p:tgtEl>
                                        <p:attrNameLst>
                                          <p:attrName>style.visibility</p:attrName>
                                        </p:attrNameLst>
                                      </p:cBhvr>
                                      <p:to>
                                        <p:strVal val="visible"/>
                                      </p:to>
                                    </p:set>
                                    <p:animEffect transition="in" filter="fade">
                                      <p:cBhvr>
                                        <p:cTn id="18" dur="500"/>
                                        <p:tgtEl>
                                          <p:spTgt spid="717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172">
                                            <p:txEl>
                                              <p:pRg st="6" end="6"/>
                                            </p:txEl>
                                          </p:spTgt>
                                        </p:tgtEl>
                                        <p:attrNameLst>
                                          <p:attrName>style.visibility</p:attrName>
                                        </p:attrNameLst>
                                      </p:cBhvr>
                                      <p:to>
                                        <p:strVal val="visible"/>
                                      </p:to>
                                    </p:set>
                                    <p:animEffect transition="in" filter="fade">
                                      <p:cBhvr>
                                        <p:cTn id="21" dur="500"/>
                                        <p:tgtEl>
                                          <p:spTgt spid="7172">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172">
                                            <p:txEl>
                                              <p:pRg st="7" end="7"/>
                                            </p:txEl>
                                          </p:spTgt>
                                        </p:tgtEl>
                                        <p:attrNameLst>
                                          <p:attrName>style.visibility</p:attrName>
                                        </p:attrNameLst>
                                      </p:cBhvr>
                                      <p:to>
                                        <p:strVal val="visible"/>
                                      </p:to>
                                    </p:set>
                                    <p:animEffect transition="in" filter="fade">
                                      <p:cBhvr>
                                        <p:cTn id="24" dur="500"/>
                                        <p:tgtEl>
                                          <p:spTgt spid="7172">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172">
                                            <p:txEl>
                                              <p:pRg st="8" end="8"/>
                                            </p:txEl>
                                          </p:spTgt>
                                        </p:tgtEl>
                                        <p:attrNameLst>
                                          <p:attrName>style.visibility</p:attrName>
                                        </p:attrNameLst>
                                      </p:cBhvr>
                                      <p:to>
                                        <p:strVal val="visible"/>
                                      </p:to>
                                    </p:set>
                                    <p:animEffect transition="in" filter="fade">
                                      <p:cBhvr>
                                        <p:cTn id="27" dur="500"/>
                                        <p:tgtEl>
                                          <p:spTgt spid="7172">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172">
                                            <p:txEl>
                                              <p:pRg st="10" end="10"/>
                                            </p:txEl>
                                          </p:spTgt>
                                        </p:tgtEl>
                                        <p:attrNameLst>
                                          <p:attrName>style.visibility</p:attrName>
                                        </p:attrNameLst>
                                      </p:cBhvr>
                                      <p:to>
                                        <p:strVal val="visible"/>
                                      </p:to>
                                    </p:set>
                                    <p:animEffect transition="in" filter="fade">
                                      <p:cBhvr>
                                        <p:cTn id="30" dur="500"/>
                                        <p:tgtEl>
                                          <p:spTgt spid="7172">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172">
                                            <p:txEl>
                                              <p:pRg st="12" end="12"/>
                                            </p:txEl>
                                          </p:spTgt>
                                        </p:tgtEl>
                                        <p:attrNameLst>
                                          <p:attrName>style.visibility</p:attrName>
                                        </p:attrNameLst>
                                      </p:cBhvr>
                                      <p:to>
                                        <p:strVal val="visible"/>
                                      </p:to>
                                    </p:set>
                                    <p:animEffect transition="in" filter="fade">
                                      <p:cBhvr>
                                        <p:cTn id="33" dur="500"/>
                                        <p:tgtEl>
                                          <p:spTgt spid="7172">
                                            <p:txEl>
                                              <p:pRg st="12" end="1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35057FC8-ADD5-4BEF-8F11-27EF99010A01}"/>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sz="3200" kern="0" dirty="0">
                <a:solidFill>
                  <a:schemeClr val="bg1"/>
                </a:solidFill>
              </a:rPr>
              <a:t>In-Service Inspection Program:</a:t>
            </a:r>
            <a:br>
              <a:rPr lang="en-US" altLang="en-US" sz="3200" kern="0" dirty="0">
                <a:solidFill>
                  <a:schemeClr val="bg1"/>
                </a:solidFill>
              </a:rPr>
            </a:br>
            <a:endParaRPr lang="en-US" altLang="en-US" sz="2800" kern="0" dirty="0">
              <a:solidFill>
                <a:schemeClr val="bg1"/>
              </a:solidFill>
            </a:endParaRPr>
          </a:p>
        </p:txBody>
      </p:sp>
      <p:sp>
        <p:nvSpPr>
          <p:cNvPr id="54275" name="Rectangle 3"/>
          <p:cNvSpPr>
            <a:spLocks noGrp="1" noChangeArrowheads="1"/>
          </p:cNvSpPr>
          <p:nvPr>
            <p:ph type="title"/>
          </p:nvPr>
        </p:nvSpPr>
        <p:spPr>
          <a:xfrm>
            <a:off x="0" y="533400"/>
            <a:ext cx="9144000" cy="457200"/>
          </a:xfrm>
          <a:solidFill>
            <a:srgbClr val="0066FF"/>
          </a:solidFill>
        </p:spPr>
        <p:txBody>
          <a:bodyPr/>
          <a:lstStyle/>
          <a:p>
            <a:pPr eaLnBrk="1" hangingPunct="1"/>
            <a:r>
              <a:rPr lang="en-US" altLang="en-US" sz="2800">
                <a:solidFill>
                  <a:schemeClr val="bg1"/>
                </a:solidFill>
              </a:rPr>
              <a:t>Complete and Store Documentation</a:t>
            </a:r>
          </a:p>
        </p:txBody>
      </p:sp>
      <p:sp>
        <p:nvSpPr>
          <p:cNvPr id="7172" name="Rectangle 4">
            <a:extLst>
              <a:ext uri="{FF2B5EF4-FFF2-40B4-BE49-F238E27FC236}">
                <a16:creationId xmlns:a16="http://schemas.microsoft.com/office/drawing/2014/main" id="{F419AA2F-63E3-4BA7-8271-EA4783E342A6}"/>
              </a:ext>
            </a:extLst>
          </p:cNvPr>
          <p:cNvSpPr>
            <a:spLocks noGrp="1" noChangeArrowheads="1"/>
          </p:cNvSpPr>
          <p:nvPr>
            <p:ph type="body" sz="half" idx="1"/>
          </p:nvPr>
        </p:nvSpPr>
        <p:spPr>
          <a:xfrm>
            <a:off x="152400" y="1084263"/>
            <a:ext cx="8839200" cy="5070475"/>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p>
            <a:pPr>
              <a:buFont typeface="Wingdings" panose="05000000000000000000" pitchFamily="2" charset="2"/>
              <a:buChar char="Ø"/>
              <a:defRPr/>
            </a:pPr>
            <a:endParaRPr lang="en-US" sz="1400" dirty="0"/>
          </a:p>
          <a:p>
            <a:pPr>
              <a:buFont typeface="Wingdings" panose="05000000000000000000" pitchFamily="2" charset="2"/>
              <a:buChar char="Ø"/>
              <a:defRPr/>
            </a:pPr>
            <a:r>
              <a:rPr lang="en-US" sz="2000" dirty="0"/>
              <a:t>The System Owner ensures that pressure systems and equipment are designated with an In-Service Inspection Category, Inspection Type and Interval:</a:t>
            </a:r>
          </a:p>
          <a:p>
            <a:pPr lvl="1">
              <a:buFont typeface="Wingdings" panose="05000000000000000000" pitchFamily="2" charset="2"/>
              <a:buChar char="§"/>
              <a:defRPr/>
            </a:pPr>
            <a:r>
              <a:rPr lang="en-US" sz="2000" dirty="0"/>
              <a:t>New systems will document this information through Form PS-9 with the DA</a:t>
            </a:r>
          </a:p>
          <a:p>
            <a:pPr lvl="1">
              <a:buFont typeface="Wingdings" panose="05000000000000000000" pitchFamily="2" charset="2"/>
              <a:buChar char="§"/>
              <a:defRPr/>
            </a:pPr>
            <a:r>
              <a:rPr lang="en-US" sz="2000" dirty="0"/>
              <a:t>Existing systems will document this information with the PS Inventory Task Group on their PS Inventory Sheet </a:t>
            </a:r>
          </a:p>
          <a:p>
            <a:pPr lvl="1">
              <a:buFont typeface="Wingdings" panose="05000000000000000000" pitchFamily="2" charset="2"/>
              <a:buChar char="§"/>
              <a:defRPr/>
            </a:pPr>
            <a:endParaRPr lang="en-US" sz="800" dirty="0"/>
          </a:p>
          <a:p>
            <a:pPr>
              <a:buFont typeface="Wingdings" panose="05000000000000000000" pitchFamily="2" charset="2"/>
              <a:buChar char="Ø"/>
              <a:defRPr/>
            </a:pPr>
            <a:r>
              <a:rPr lang="en-US" sz="2000" dirty="0"/>
              <a:t>The Vessel Inspection Coordinator shall store Form PS-11 for ASME boilers, vessels and visual inspection of their relief valves</a:t>
            </a:r>
          </a:p>
          <a:p>
            <a:pPr>
              <a:buFont typeface="Wingdings" panose="05000000000000000000" pitchFamily="2" charset="2"/>
              <a:buChar char="Ø"/>
              <a:defRPr/>
            </a:pPr>
            <a:endParaRPr lang="en-US" sz="800" dirty="0"/>
          </a:p>
          <a:p>
            <a:pPr>
              <a:buFont typeface="Wingdings" panose="05000000000000000000" pitchFamily="2" charset="2"/>
              <a:buChar char="Ø"/>
              <a:defRPr/>
            </a:pPr>
            <a:r>
              <a:rPr lang="en-US" sz="2000" dirty="0"/>
              <a:t>System Owner is responsible to store forms PS-10 and PS-12 for each system or device inspected.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824288" cy="41814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766763"/>
            <a:ext cx="3803650" cy="55530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circle(in)">
                                      <p:cBhvr>
                                        <p:cTn id="7" dur="1000"/>
                                        <p:tgtEl>
                                          <p:spTgt spid="54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Effect transition="in" filter="fade">
                                      <p:cBhvr>
                                        <p:cTn id="12" dur="500"/>
                                        <p:tgtEl>
                                          <p:spTgt spid="717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animEffect transition="in" filter="fade">
                                      <p:cBhvr>
                                        <p:cTn id="15" dur="500"/>
                                        <p:tgtEl>
                                          <p:spTgt spid="717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xEl>
                                              <p:pRg st="3" end="3"/>
                                            </p:txEl>
                                          </p:spTgt>
                                        </p:tgtEl>
                                        <p:attrNameLst>
                                          <p:attrName>style.visibility</p:attrName>
                                        </p:attrNameLst>
                                      </p:cBhvr>
                                      <p:to>
                                        <p:strVal val="visible"/>
                                      </p:to>
                                    </p:set>
                                    <p:animEffect transition="in" filter="fade">
                                      <p:cBhvr>
                                        <p:cTn id="18" dur="500"/>
                                        <p:tgtEl>
                                          <p:spTgt spid="7172">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7172">
                                            <p:txEl>
                                              <p:pRg st="5" end="5"/>
                                            </p:txEl>
                                          </p:spTgt>
                                        </p:tgtEl>
                                        <p:attrNameLst>
                                          <p:attrName>style.visibility</p:attrName>
                                        </p:attrNameLst>
                                      </p:cBhvr>
                                      <p:to>
                                        <p:strVal val="visible"/>
                                      </p:to>
                                    </p:set>
                                    <p:animEffect transition="in" filter="fade">
                                      <p:cBhvr>
                                        <p:cTn id="35" dur="500"/>
                                        <p:tgtEl>
                                          <p:spTgt spid="7172">
                                            <p:txEl>
                                              <p:pRg st="5" end="5"/>
                                            </p:txEl>
                                          </p:spTgt>
                                        </p:tgtEl>
                                      </p:cBhvr>
                                    </p:animEffect>
                                  </p:childTnLst>
                                </p:cTn>
                              </p:par>
                              <p:par>
                                <p:cTn id="36" presetID="10" presetClass="exit" presetSubtype="0" fill="hold" nodeType="with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par>
                          <p:cTn id="42" fill="hold" nodeType="afterGroup">
                            <p:stCondLst>
                              <p:cond delay="500"/>
                            </p:stCondLst>
                            <p:childTnLst>
                              <p:par>
                                <p:cTn id="43" presetID="10" presetClass="entr" presetSubtype="0" fill="hold" nodeType="afterEffect">
                                  <p:stCondLst>
                                    <p:cond delay="0"/>
                                  </p:stCondLst>
                                  <p:childTnLst>
                                    <p:set>
                                      <p:cBhvr>
                                        <p:cTn id="44" dur="1" fill="hold">
                                          <p:stCondLst>
                                            <p:cond delay="0"/>
                                          </p:stCondLst>
                                        </p:cTn>
                                        <p:tgtEl>
                                          <p:spTgt spid="7172">
                                            <p:txEl>
                                              <p:pRg st="7" end="7"/>
                                            </p:txEl>
                                          </p:spTgt>
                                        </p:tgtEl>
                                        <p:attrNameLst>
                                          <p:attrName>style.visibility</p:attrName>
                                        </p:attrNameLst>
                                      </p:cBhvr>
                                      <p:to>
                                        <p:strVal val="visible"/>
                                      </p:to>
                                    </p:set>
                                    <p:animEffect transition="in" filter="fade">
                                      <p:cBhvr>
                                        <p:cTn id="45" dur="500"/>
                                        <p:tgtEl>
                                          <p:spTgt spid="71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COURSE OVERVIEW</a:t>
            </a:r>
          </a:p>
        </p:txBody>
      </p:sp>
      <p:sp>
        <p:nvSpPr>
          <p:cNvPr id="7172" name="Rectangle 4">
            <a:extLst>
              <a:ext uri="{FF2B5EF4-FFF2-40B4-BE49-F238E27FC236}">
                <a16:creationId xmlns:a16="http://schemas.microsoft.com/office/drawing/2014/main" id="{7CED33E8-1110-4E37-BA06-58E6CF8FC93B}"/>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algn="ctr" eaLnBrk="1" hangingPunct="1">
              <a:lnSpc>
                <a:spcPct val="90000"/>
              </a:lnSpc>
              <a:buFontTx/>
              <a:buNone/>
              <a:defRPr/>
            </a:pPr>
            <a:endParaRPr lang="en-US" sz="1200" dirty="0"/>
          </a:p>
          <a:p>
            <a:pPr algn="ctr" eaLnBrk="1" hangingPunct="1">
              <a:lnSpc>
                <a:spcPct val="90000"/>
              </a:lnSpc>
              <a:buFontTx/>
              <a:buNone/>
              <a:defRPr/>
            </a:pPr>
            <a:r>
              <a:rPr lang="en-US" sz="3200" dirty="0"/>
              <a:t>Introduction: </a:t>
            </a:r>
            <a:r>
              <a:rPr lang="en-US" sz="3200" dirty="0">
                <a:solidFill>
                  <a:schemeClr val="bg2"/>
                </a:solidFill>
              </a:rPr>
              <a:t>Why Are We Here?</a:t>
            </a:r>
          </a:p>
          <a:p>
            <a:pPr algn="ctr" eaLnBrk="1" hangingPunct="1">
              <a:lnSpc>
                <a:spcPct val="90000"/>
              </a:lnSpc>
              <a:buFontTx/>
              <a:buNone/>
              <a:defRPr/>
            </a:pPr>
            <a:r>
              <a:rPr lang="en-US" sz="3200" dirty="0"/>
              <a:t>“Anatomy of a Disaster”</a:t>
            </a:r>
          </a:p>
          <a:p>
            <a:pPr algn="ctr" eaLnBrk="1" hangingPunct="1">
              <a:lnSpc>
                <a:spcPct val="90000"/>
              </a:lnSpc>
              <a:buFontTx/>
              <a:buNone/>
              <a:defRPr/>
            </a:pPr>
            <a:r>
              <a:rPr lang="en-US" sz="3200" dirty="0"/>
              <a:t>Safe Operation Techniques</a:t>
            </a:r>
          </a:p>
          <a:p>
            <a:pPr algn="ctr" eaLnBrk="1" hangingPunct="1">
              <a:lnSpc>
                <a:spcPct val="90000"/>
              </a:lnSpc>
              <a:buFontTx/>
              <a:buNone/>
              <a:defRPr/>
            </a:pPr>
            <a:r>
              <a:rPr lang="en-US" sz="3200" dirty="0"/>
              <a:t>Maintenance or Repair?</a:t>
            </a:r>
          </a:p>
          <a:p>
            <a:pPr algn="ctr" eaLnBrk="1" hangingPunct="1">
              <a:lnSpc>
                <a:spcPct val="90000"/>
              </a:lnSpc>
              <a:buFontTx/>
              <a:buNone/>
              <a:defRPr/>
            </a:pPr>
            <a:r>
              <a:rPr lang="en-US" sz="3200" dirty="0"/>
              <a:t>Safe Maintenance Techniques</a:t>
            </a:r>
          </a:p>
          <a:p>
            <a:pPr marL="0" indent="0" algn="ctr" eaLnBrk="1" hangingPunct="1">
              <a:lnSpc>
                <a:spcPct val="90000"/>
              </a:lnSpc>
              <a:buFontTx/>
              <a:buNone/>
              <a:defRPr/>
            </a:pPr>
            <a:r>
              <a:rPr lang="en-US" sz="3200" dirty="0"/>
              <a:t>Maintenance Lessons Learned</a:t>
            </a:r>
            <a:endParaRPr lang="en-US" sz="3200" dirty="0">
              <a:solidFill>
                <a:srgbClr val="808080"/>
              </a:solidFill>
            </a:endParaRPr>
          </a:p>
          <a:p>
            <a:pPr marL="0" indent="0" algn="ctr" eaLnBrk="1" hangingPunct="1">
              <a:lnSpc>
                <a:spcPct val="90000"/>
              </a:lnSpc>
              <a:buFontTx/>
              <a:buNone/>
              <a:defRPr/>
            </a:pPr>
            <a:r>
              <a:rPr lang="en-US" sz="3200" dirty="0"/>
              <a:t>In-service Inspection Program</a:t>
            </a:r>
          </a:p>
          <a:p>
            <a:pPr algn="ctr" eaLnBrk="1" hangingPunct="1">
              <a:lnSpc>
                <a:spcPct val="90000"/>
              </a:lnSpc>
              <a:buFontTx/>
              <a:buNone/>
              <a:defRPr/>
            </a:pPr>
            <a:r>
              <a:rPr lang="en-US" sz="3200" dirty="0"/>
              <a:t>Wrap up / Where to Get Help</a:t>
            </a:r>
          </a:p>
          <a:p>
            <a:pPr algn="ctr" eaLnBrk="1" hangingPunct="1">
              <a:lnSpc>
                <a:spcPct val="90000"/>
              </a:lnSpc>
              <a:buFontTx/>
              <a:buNone/>
              <a:defRPr/>
            </a:pPr>
            <a:r>
              <a:rPr lang="en-US" sz="2800" dirty="0"/>
              <a:t>		</a:t>
            </a:r>
          </a:p>
          <a:p>
            <a:pPr algn="ctr" eaLnBrk="1" hangingPunct="1">
              <a:lnSpc>
                <a:spcPct val="90000"/>
              </a:lnSpc>
              <a:buFontTx/>
              <a:buNone/>
              <a:defRPr/>
            </a:pPr>
            <a:endParaRPr lang="en-US" sz="2800" dirty="0"/>
          </a:p>
          <a:p>
            <a:pPr eaLnBrk="1" hangingPunct="1">
              <a:lnSpc>
                <a:spcPct val="90000"/>
              </a:lnSpc>
              <a:defRPr/>
            </a:pPr>
            <a:endParaRPr lang="en-US" sz="2800" dirty="0"/>
          </a:p>
        </p:txBody>
      </p:sp>
      <p:sp>
        <p:nvSpPr>
          <p:cNvPr id="4" name="Right Arrow 3"/>
          <p:cNvSpPr>
            <a:spLocks noChangeArrowheads="1"/>
          </p:cNvSpPr>
          <p:nvPr/>
        </p:nvSpPr>
        <p:spPr bwMode="auto">
          <a:xfrm>
            <a:off x="838200" y="5019675"/>
            <a:ext cx="773113" cy="485775"/>
          </a:xfrm>
          <a:prstGeom prst="rightArrow">
            <a:avLst>
              <a:gd name="adj1" fmla="val 50000"/>
              <a:gd name="adj2" fmla="val 49919"/>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COURSE OVERVIEW</a:t>
            </a:r>
          </a:p>
        </p:txBody>
      </p:sp>
      <p:sp>
        <p:nvSpPr>
          <p:cNvPr id="7172" name="Rectangle 4">
            <a:extLst>
              <a:ext uri="{FF2B5EF4-FFF2-40B4-BE49-F238E27FC236}">
                <a16:creationId xmlns:a16="http://schemas.microsoft.com/office/drawing/2014/main" id="{A737A057-2620-4B7B-A936-6DC0D78B8FEC}"/>
              </a:ext>
            </a:extLst>
          </p:cNvPr>
          <p:cNvSpPr>
            <a:spLocks noGrp="1" noChangeArrowheads="1"/>
          </p:cNvSpPr>
          <p:nvPr>
            <p:ph type="body" sz="half" idx="1"/>
          </p:nvPr>
        </p:nvSpPr>
        <p:spPr>
          <a:xfrm>
            <a:off x="304800" y="914400"/>
            <a:ext cx="83058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91440"/>
          <a:lstStyle/>
          <a:p>
            <a:pPr algn="ctr" eaLnBrk="1" hangingPunct="1">
              <a:lnSpc>
                <a:spcPct val="90000"/>
              </a:lnSpc>
              <a:buFontTx/>
              <a:buNone/>
              <a:defRPr/>
            </a:pPr>
            <a:endParaRPr lang="en-US" sz="1200" dirty="0"/>
          </a:p>
          <a:p>
            <a:pPr algn="ctr" eaLnBrk="1" hangingPunct="1">
              <a:lnSpc>
                <a:spcPct val="90000"/>
              </a:lnSpc>
              <a:buFontTx/>
              <a:buNone/>
              <a:defRPr/>
            </a:pPr>
            <a:r>
              <a:rPr lang="en-US" sz="3200" dirty="0"/>
              <a:t>Introduction: </a:t>
            </a:r>
            <a:r>
              <a:rPr lang="en-US" sz="3200" dirty="0">
                <a:solidFill>
                  <a:schemeClr val="bg2"/>
                </a:solidFill>
              </a:rPr>
              <a:t>Why Are We Here?</a:t>
            </a:r>
          </a:p>
          <a:p>
            <a:pPr algn="ctr" eaLnBrk="1" hangingPunct="1">
              <a:lnSpc>
                <a:spcPct val="90000"/>
              </a:lnSpc>
              <a:buFontTx/>
              <a:buNone/>
              <a:defRPr/>
            </a:pPr>
            <a:r>
              <a:rPr lang="en-US" sz="3200" dirty="0"/>
              <a:t>“Anatomy of a Disaster”</a:t>
            </a:r>
          </a:p>
          <a:p>
            <a:pPr algn="ctr" eaLnBrk="1" hangingPunct="1">
              <a:lnSpc>
                <a:spcPct val="90000"/>
              </a:lnSpc>
              <a:buFontTx/>
              <a:buNone/>
              <a:defRPr/>
            </a:pPr>
            <a:r>
              <a:rPr lang="en-US" sz="3200" dirty="0"/>
              <a:t>Safe Operation Techniques</a:t>
            </a:r>
          </a:p>
          <a:p>
            <a:pPr algn="ctr" eaLnBrk="1" hangingPunct="1">
              <a:lnSpc>
                <a:spcPct val="90000"/>
              </a:lnSpc>
              <a:buFontTx/>
              <a:buNone/>
              <a:defRPr/>
            </a:pPr>
            <a:r>
              <a:rPr lang="en-US" sz="3200" dirty="0"/>
              <a:t>Maintenance or Repair?</a:t>
            </a:r>
          </a:p>
          <a:p>
            <a:pPr algn="ctr" eaLnBrk="1" hangingPunct="1">
              <a:lnSpc>
                <a:spcPct val="90000"/>
              </a:lnSpc>
              <a:buFontTx/>
              <a:buNone/>
              <a:defRPr/>
            </a:pPr>
            <a:r>
              <a:rPr lang="en-US" sz="3200" dirty="0"/>
              <a:t>Safe Maintenance Techniques</a:t>
            </a:r>
          </a:p>
          <a:p>
            <a:pPr marL="0" indent="0" algn="ctr" eaLnBrk="1" hangingPunct="1">
              <a:lnSpc>
                <a:spcPct val="90000"/>
              </a:lnSpc>
              <a:buFontTx/>
              <a:buNone/>
              <a:defRPr/>
            </a:pPr>
            <a:r>
              <a:rPr lang="en-US" sz="3200" dirty="0"/>
              <a:t>Maintenance Lessons Learned</a:t>
            </a:r>
            <a:endParaRPr lang="en-US" sz="3200" dirty="0">
              <a:solidFill>
                <a:srgbClr val="808080"/>
              </a:solidFill>
            </a:endParaRPr>
          </a:p>
          <a:p>
            <a:pPr marL="0" indent="0" algn="ctr" eaLnBrk="1" hangingPunct="1">
              <a:lnSpc>
                <a:spcPct val="90000"/>
              </a:lnSpc>
              <a:buFontTx/>
              <a:buNone/>
              <a:defRPr/>
            </a:pPr>
            <a:r>
              <a:rPr lang="en-US" sz="3200" dirty="0"/>
              <a:t>In-service Inspection Program</a:t>
            </a:r>
          </a:p>
          <a:p>
            <a:pPr algn="ctr" eaLnBrk="1" hangingPunct="1">
              <a:lnSpc>
                <a:spcPct val="90000"/>
              </a:lnSpc>
              <a:buFontTx/>
              <a:buNone/>
              <a:defRPr/>
            </a:pPr>
            <a:r>
              <a:rPr lang="en-US" sz="3200" dirty="0"/>
              <a:t>Wrap up / Where to Get Help</a:t>
            </a:r>
          </a:p>
          <a:p>
            <a:pPr algn="ctr" eaLnBrk="1" hangingPunct="1">
              <a:lnSpc>
                <a:spcPct val="90000"/>
              </a:lnSpc>
              <a:buFontTx/>
              <a:buNone/>
              <a:defRPr/>
            </a:pPr>
            <a:r>
              <a:rPr lang="en-US" sz="2800" dirty="0"/>
              <a:t>		</a:t>
            </a:r>
          </a:p>
          <a:p>
            <a:pPr algn="ctr" eaLnBrk="1" hangingPunct="1">
              <a:lnSpc>
                <a:spcPct val="90000"/>
              </a:lnSpc>
              <a:buFontTx/>
              <a:buNone/>
              <a:defRPr/>
            </a:pPr>
            <a:endParaRPr lang="en-US" sz="2800" dirty="0"/>
          </a:p>
          <a:p>
            <a:pPr eaLnBrk="1" hangingPunct="1">
              <a:lnSpc>
                <a:spcPct val="90000"/>
              </a:lnSpc>
              <a:defRPr/>
            </a:pPr>
            <a:endParaRPr lang="en-US" sz="2800" dirty="0"/>
          </a:p>
        </p:txBody>
      </p:sp>
      <p:sp>
        <p:nvSpPr>
          <p:cNvPr id="4" name="Right Arrow 3"/>
          <p:cNvSpPr>
            <a:spLocks noChangeArrowheads="1"/>
          </p:cNvSpPr>
          <p:nvPr/>
        </p:nvSpPr>
        <p:spPr bwMode="auto">
          <a:xfrm>
            <a:off x="1322388" y="1828800"/>
            <a:ext cx="773112" cy="485775"/>
          </a:xfrm>
          <a:prstGeom prst="rightArrow">
            <a:avLst>
              <a:gd name="adj1" fmla="val 50000"/>
              <a:gd name="adj2" fmla="val 49919"/>
            </a:avLst>
          </a:prstGeom>
          <a:solidFill>
            <a:srgbClr val="FFC000"/>
          </a:solidFill>
          <a:ln w="9525"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887413"/>
            <a:ext cx="8669337"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AEA4A4B-4686-44A1-AAD7-D348E9F19EC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062" y="886691"/>
            <a:ext cx="8669338"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28759958-3544-4DEE-B3E8-E65F02A18639}"/>
              </a:ext>
            </a:extLst>
          </p:cNvPr>
          <p:cNvSpPr txBox="1">
            <a:spLocks noChangeArrowheads="1"/>
          </p:cNvSpPr>
          <p:nvPr/>
        </p:nvSpPr>
        <p:spPr bwMode="auto">
          <a:xfrm>
            <a:off x="381000" y="823913"/>
            <a:ext cx="7620000" cy="5257800"/>
          </a:xfrm>
          <a:prstGeom prst="rect">
            <a:avLst/>
          </a:prstGeom>
          <a:noFill/>
          <a:ln w="28575">
            <a:noFill/>
          </a:ln>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algn="ctr" eaLnBrk="1" hangingPunct="1">
              <a:lnSpc>
                <a:spcPct val="90000"/>
              </a:lnSpc>
              <a:buFontTx/>
              <a:buNone/>
              <a:defRPr/>
            </a:pPr>
            <a:endParaRPr lang="en-US" sz="900" kern="0" dirty="0">
              <a:solidFill>
                <a:srgbClr val="FF0000"/>
              </a:solidFill>
            </a:endParaRPr>
          </a:p>
          <a:p>
            <a:pPr algn="ctr" eaLnBrk="1" hangingPunct="1">
              <a:lnSpc>
                <a:spcPct val="90000"/>
              </a:lnSpc>
              <a:buFontTx/>
              <a:buNone/>
              <a:defRPr/>
            </a:pPr>
            <a:r>
              <a:rPr lang="en-US" sz="3200" b="1" kern="0" dirty="0">
                <a:solidFill>
                  <a:srgbClr val="FF0000"/>
                </a:solidFill>
              </a:rPr>
              <a:t> </a:t>
            </a:r>
            <a:r>
              <a:rPr lang="en-US" sz="3600" b="1" kern="0" dirty="0">
                <a:solidFill>
                  <a:srgbClr val="FF0000"/>
                </a:solidFill>
              </a:rPr>
              <a:t>“…years in the making but it was by no means inevitable”</a:t>
            </a:r>
          </a:p>
          <a:p>
            <a:pPr eaLnBrk="1" hangingPunct="1">
              <a:lnSpc>
                <a:spcPct val="90000"/>
              </a:lnSpc>
              <a:buFont typeface="Wingdings" panose="05000000000000000000" pitchFamily="2" charset="2"/>
              <a:buChar char="Ø"/>
              <a:defRPr/>
            </a:pPr>
            <a:r>
              <a:rPr lang="en-US" sz="3200" b="1" kern="0" dirty="0">
                <a:solidFill>
                  <a:schemeClr val="tx1"/>
                </a:solidFill>
              </a:rPr>
              <a:t>Personal vs Process Safety</a:t>
            </a:r>
          </a:p>
          <a:p>
            <a:pPr eaLnBrk="1" hangingPunct="1">
              <a:lnSpc>
                <a:spcPct val="90000"/>
              </a:lnSpc>
              <a:buFont typeface="Wingdings" panose="05000000000000000000" pitchFamily="2" charset="2"/>
              <a:buChar char="Ø"/>
              <a:defRPr/>
            </a:pPr>
            <a:r>
              <a:rPr lang="en-US" sz="3200" b="1" kern="0" dirty="0">
                <a:solidFill>
                  <a:schemeClr val="tx1"/>
                </a:solidFill>
              </a:rPr>
              <a:t>Reporting Events and Making Corrective Actions</a:t>
            </a:r>
          </a:p>
          <a:p>
            <a:pPr eaLnBrk="1" hangingPunct="1">
              <a:lnSpc>
                <a:spcPct val="90000"/>
              </a:lnSpc>
              <a:buFont typeface="Wingdings" panose="05000000000000000000" pitchFamily="2" charset="2"/>
              <a:buChar char="Ø"/>
              <a:defRPr/>
            </a:pPr>
            <a:r>
              <a:rPr lang="en-US" sz="3200" b="1" kern="0" dirty="0">
                <a:solidFill>
                  <a:schemeClr val="tx1"/>
                </a:solidFill>
              </a:rPr>
              <a:t>Antiquated Designs</a:t>
            </a:r>
          </a:p>
          <a:p>
            <a:pPr eaLnBrk="1" hangingPunct="1">
              <a:lnSpc>
                <a:spcPct val="90000"/>
              </a:lnSpc>
              <a:buFont typeface="Wingdings" panose="05000000000000000000" pitchFamily="2" charset="2"/>
              <a:buChar char="Ø"/>
              <a:defRPr/>
            </a:pPr>
            <a:r>
              <a:rPr lang="en-US" sz="3200" b="1" kern="0" dirty="0">
                <a:solidFill>
                  <a:schemeClr val="tx1"/>
                </a:solidFill>
              </a:rPr>
              <a:t>Siting of Employees</a:t>
            </a:r>
          </a:p>
          <a:p>
            <a:pPr eaLnBrk="1" hangingPunct="1">
              <a:lnSpc>
                <a:spcPct val="90000"/>
              </a:lnSpc>
              <a:buFont typeface="Wingdings" panose="05000000000000000000" pitchFamily="2" charset="2"/>
              <a:buChar char="Ø"/>
              <a:defRPr/>
            </a:pPr>
            <a:r>
              <a:rPr lang="en-US" sz="3200" b="1" kern="0" dirty="0">
                <a:solidFill>
                  <a:schemeClr val="tx1"/>
                </a:solidFill>
              </a:rPr>
              <a:t>Human Factors </a:t>
            </a:r>
          </a:p>
          <a:p>
            <a:pPr algn="ctr" eaLnBrk="1" hangingPunct="1">
              <a:lnSpc>
                <a:spcPct val="90000"/>
              </a:lnSpc>
              <a:defRPr/>
            </a:pPr>
            <a:endParaRPr lang="en-US" sz="2800" kern="0" dirty="0">
              <a:solidFill>
                <a:srgbClr val="FF0000"/>
              </a:solidFill>
            </a:endParaRPr>
          </a:p>
          <a:p>
            <a:pPr algn="ctr" eaLnBrk="1" hangingPunct="1">
              <a:lnSpc>
                <a:spcPct val="90000"/>
              </a:lnSpc>
              <a:defRPr/>
            </a:pPr>
            <a:endParaRPr lang="en-US" sz="2800" kern="0" dirty="0">
              <a:solidFill>
                <a:srgbClr val="FF0000"/>
              </a:solidFill>
            </a:endParaRPr>
          </a:p>
          <a:p>
            <a:pPr algn="ctr" eaLnBrk="1" hangingPunct="1">
              <a:lnSpc>
                <a:spcPct val="90000"/>
              </a:lnSpc>
              <a:defRPr/>
            </a:pPr>
            <a:endParaRPr lang="en-US" sz="2800" kern="0" dirty="0">
              <a:solidFill>
                <a:srgbClr val="FF0000"/>
              </a:solidFill>
            </a:endParaRPr>
          </a:p>
        </p:txBody>
      </p:sp>
      <p:sp>
        <p:nvSpPr>
          <p:cNvPr id="3" name="TextBox 2">
            <a:extLst>
              <a:ext uri="{FF2B5EF4-FFF2-40B4-BE49-F238E27FC236}">
                <a16:creationId xmlns:a16="http://schemas.microsoft.com/office/drawing/2014/main" id="{DC7AB0F2-A728-4F16-95F5-3E356D122339}"/>
              </a:ext>
            </a:extLst>
          </p:cNvPr>
          <p:cNvSpPr txBox="1"/>
          <p:nvPr/>
        </p:nvSpPr>
        <p:spPr bwMode="auto">
          <a:xfrm>
            <a:off x="4741863" y="3703638"/>
            <a:ext cx="4249737" cy="2676525"/>
          </a:xfrm>
          <a:prstGeom prst="rect">
            <a:avLst/>
          </a:prstGeom>
          <a:solidFill>
            <a:srgbClr val="FFFF00"/>
          </a:solidFill>
          <a:ln w="28575">
            <a:solidFill>
              <a:schemeClr val="tx1"/>
            </a:solidFill>
            <a:miter lim="800000"/>
            <a:headEnd/>
            <a:tailEnd/>
          </a:ln>
          <a:effectLst/>
        </p:spPr>
        <p:txBody>
          <a:bodyPr>
            <a:spAutoFit/>
          </a:bodyPr>
          <a:lstStyle/>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Not following procedures</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Instrumentation not correct</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Miscommunication </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Poor training</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Staffing limitations</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Employee fatigue</a:t>
            </a:r>
          </a:p>
        </p:txBody>
      </p:sp>
      <p:sp>
        <p:nvSpPr>
          <p:cNvPr id="123910" name="Right Arrow 4"/>
          <p:cNvSpPr>
            <a:spLocks noChangeArrowheads="1"/>
          </p:cNvSpPr>
          <p:nvPr/>
        </p:nvSpPr>
        <p:spPr bwMode="auto">
          <a:xfrm>
            <a:off x="3948113" y="4724400"/>
            <a:ext cx="793750" cy="484188"/>
          </a:xfrm>
          <a:prstGeom prst="rightArrow">
            <a:avLst>
              <a:gd name="adj1" fmla="val 50000"/>
              <a:gd name="adj2" fmla="val 50008"/>
            </a:avLst>
          </a:prstGeom>
          <a:solidFill>
            <a:srgbClr val="FFFF00"/>
          </a:solidFill>
          <a:ln w="12700"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
        <p:nvSpPr>
          <p:cNvPr id="123911" name="Title 6"/>
          <p:cNvSpPr>
            <a:spLocks noGrp="1" noChangeArrowheads="1"/>
          </p:cNvSpPr>
          <p:nvPr>
            <p:ph type="title"/>
          </p:nvPr>
        </p:nvSpPr>
        <p:spPr/>
        <p:txBody>
          <a:bodyPr/>
          <a:lstStyle/>
          <a:p>
            <a:endParaRPr lang="en-US" altLang="en-US"/>
          </a:p>
        </p:txBody>
      </p:sp>
      <p:sp>
        <p:nvSpPr>
          <p:cNvPr id="10" name="Rectangle 3">
            <a:extLst>
              <a:ext uri="{FF2B5EF4-FFF2-40B4-BE49-F238E27FC236}">
                <a16:creationId xmlns:a16="http://schemas.microsoft.com/office/drawing/2014/main" id="{74A9518E-4FE9-4C23-A8A4-3457B12414D2}"/>
              </a:ext>
            </a:extLst>
          </p:cNvPr>
          <p:cNvSpPr txBox="1">
            <a:spLocks noChangeArrowheads="1"/>
          </p:cNvSpPr>
          <p:nvPr/>
        </p:nvSpPr>
        <p:spPr bwMode="auto">
          <a:xfrm>
            <a:off x="0" y="0"/>
            <a:ext cx="9144000" cy="990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a:solidFill>
                  <a:srgbClr val="0066FF"/>
                </a:solidFill>
                <a:latin typeface="+mj-lt"/>
                <a:ea typeface="+mj-ea"/>
                <a:cs typeface="+mj-cs"/>
              </a:defRPr>
            </a:lvl1pPr>
            <a:lvl2pPr algn="ctr" rtl="0" eaLnBrk="0" fontAlgn="base" hangingPunct="0">
              <a:spcBef>
                <a:spcPct val="0"/>
              </a:spcBef>
              <a:spcAft>
                <a:spcPct val="0"/>
              </a:spcAft>
              <a:defRPr sz="3600" b="1">
                <a:solidFill>
                  <a:srgbClr val="0066FF"/>
                </a:solidFill>
                <a:latin typeface="Arial" charset="0"/>
              </a:defRPr>
            </a:lvl2pPr>
            <a:lvl3pPr algn="ctr" rtl="0" eaLnBrk="0" fontAlgn="base" hangingPunct="0">
              <a:spcBef>
                <a:spcPct val="0"/>
              </a:spcBef>
              <a:spcAft>
                <a:spcPct val="0"/>
              </a:spcAft>
              <a:defRPr sz="3600" b="1">
                <a:solidFill>
                  <a:srgbClr val="0066FF"/>
                </a:solidFill>
                <a:latin typeface="Arial" charset="0"/>
              </a:defRPr>
            </a:lvl3pPr>
            <a:lvl4pPr algn="ctr" rtl="0" eaLnBrk="0" fontAlgn="base" hangingPunct="0">
              <a:spcBef>
                <a:spcPct val="0"/>
              </a:spcBef>
              <a:spcAft>
                <a:spcPct val="0"/>
              </a:spcAft>
              <a:defRPr sz="3600" b="1">
                <a:solidFill>
                  <a:srgbClr val="0066FF"/>
                </a:solidFill>
                <a:latin typeface="Arial" charset="0"/>
              </a:defRPr>
            </a:lvl4pPr>
            <a:lvl5pPr algn="ctr" rtl="0" eaLnBrk="0" fontAlgn="base" hangingPunct="0">
              <a:spcBef>
                <a:spcPct val="0"/>
              </a:spcBef>
              <a:spcAft>
                <a:spcPct val="0"/>
              </a:spcAft>
              <a:defRPr sz="3600" b="1">
                <a:solidFill>
                  <a:srgbClr val="0066FF"/>
                </a:solidFill>
                <a:latin typeface="Arial" charset="0"/>
              </a:defRPr>
            </a:lvl5pPr>
            <a:lvl6pPr marL="457200" algn="ctr" rtl="0" fontAlgn="base">
              <a:spcBef>
                <a:spcPct val="0"/>
              </a:spcBef>
              <a:spcAft>
                <a:spcPct val="0"/>
              </a:spcAft>
              <a:defRPr sz="3600" b="1">
                <a:solidFill>
                  <a:srgbClr val="0066FF"/>
                </a:solidFill>
                <a:latin typeface="Arial" charset="0"/>
              </a:defRPr>
            </a:lvl6pPr>
            <a:lvl7pPr marL="914400" algn="ctr" rtl="0" fontAlgn="base">
              <a:spcBef>
                <a:spcPct val="0"/>
              </a:spcBef>
              <a:spcAft>
                <a:spcPct val="0"/>
              </a:spcAft>
              <a:defRPr sz="3600" b="1">
                <a:solidFill>
                  <a:srgbClr val="0066FF"/>
                </a:solidFill>
                <a:latin typeface="Arial" charset="0"/>
              </a:defRPr>
            </a:lvl7pPr>
            <a:lvl8pPr marL="1371600" algn="ctr" rtl="0" fontAlgn="base">
              <a:spcBef>
                <a:spcPct val="0"/>
              </a:spcBef>
              <a:spcAft>
                <a:spcPct val="0"/>
              </a:spcAft>
              <a:defRPr sz="3600" b="1">
                <a:solidFill>
                  <a:srgbClr val="0066FF"/>
                </a:solidFill>
                <a:latin typeface="Arial" charset="0"/>
              </a:defRPr>
            </a:lvl8pPr>
            <a:lvl9pPr marL="1828800" algn="ctr" rtl="0" fontAlgn="base">
              <a:spcBef>
                <a:spcPct val="0"/>
              </a:spcBef>
              <a:spcAft>
                <a:spcPct val="0"/>
              </a:spcAft>
              <a:defRPr sz="3600" b="1">
                <a:solidFill>
                  <a:srgbClr val="0066FF"/>
                </a:solidFill>
                <a:latin typeface="Arial" charset="0"/>
              </a:defRPr>
            </a:lvl9pPr>
          </a:lstStyle>
          <a:p>
            <a:pPr eaLnBrk="1" hangingPunct="1">
              <a:defRPr/>
            </a:pPr>
            <a:r>
              <a:rPr lang="en-US" altLang="en-US" kern="0" dirty="0">
                <a:solidFill>
                  <a:schemeClr val="bg1"/>
                </a:solidFill>
              </a:rPr>
              <a:t>Wrap Up </a:t>
            </a:r>
          </a:p>
        </p:txBody>
      </p:sp>
      <p:sp>
        <p:nvSpPr>
          <p:cNvPr id="11" name="TextBox 10">
            <a:extLst>
              <a:ext uri="{FF2B5EF4-FFF2-40B4-BE49-F238E27FC236}">
                <a16:creationId xmlns:a16="http://schemas.microsoft.com/office/drawing/2014/main" id="{49A1E1C9-9B81-422C-A6D0-561499E7D8B3}"/>
              </a:ext>
            </a:extLst>
          </p:cNvPr>
          <p:cNvSpPr txBox="1"/>
          <p:nvPr/>
        </p:nvSpPr>
        <p:spPr bwMode="auto">
          <a:xfrm>
            <a:off x="4741863" y="3703638"/>
            <a:ext cx="4249737" cy="2678112"/>
          </a:xfrm>
          <a:prstGeom prst="rect">
            <a:avLst/>
          </a:prstGeom>
          <a:solidFill>
            <a:srgbClr val="FFFF00"/>
          </a:solidFill>
          <a:ln w="28575">
            <a:solidFill>
              <a:schemeClr val="tx1"/>
            </a:solidFill>
            <a:miter lim="800000"/>
            <a:headEnd/>
            <a:tailEnd/>
          </a:ln>
          <a:effectLst/>
        </p:spPr>
        <p:txBody>
          <a:bodyPr>
            <a:spAutoFit/>
          </a:bodyPr>
          <a:lstStyle/>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Follow updated procedures</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Use valid instrumentation</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Clearly communicate </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Train/retrain as needed</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Provide adequate staff</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Mitigate employee fatigue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800"/>
                                        <p:tgtEl>
                                          <p:spTgt spid="2"/>
                                        </p:tgtEl>
                                      </p:cBhvr>
                                    </p:animEffect>
                                    <p:set>
                                      <p:cBhvr>
                                        <p:cTn id="7" dur="1" fill="hold">
                                          <p:stCondLst>
                                            <p:cond delay="7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Wrap Up </a:t>
            </a:r>
          </a:p>
        </p:txBody>
      </p:sp>
      <p:sp>
        <p:nvSpPr>
          <p:cNvPr id="7" name="Rectangle 4">
            <a:extLst>
              <a:ext uri="{FF2B5EF4-FFF2-40B4-BE49-F238E27FC236}">
                <a16:creationId xmlns:a16="http://schemas.microsoft.com/office/drawing/2014/main" id="{A0F64529-AACF-486D-A7E7-D3AE5FF9E96C}"/>
              </a:ext>
            </a:extLst>
          </p:cNvPr>
          <p:cNvSpPr>
            <a:spLocks noGrp="1" noChangeArrowheads="1"/>
          </p:cNvSpPr>
          <p:nvPr>
            <p:ph type="body" sz="half" idx="1"/>
          </p:nvPr>
        </p:nvSpPr>
        <p:spPr>
          <a:xfrm>
            <a:off x="152400" y="1066800"/>
            <a:ext cx="8763000" cy="52578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182880">
            <a:noAutofit/>
          </a:bodyPr>
          <a:lstStyle/>
          <a:p>
            <a:pPr marL="0" indent="0">
              <a:buFontTx/>
              <a:buNone/>
              <a:defRPr/>
            </a:pPr>
            <a:r>
              <a:rPr lang="en-US" sz="3200" b="1" dirty="0"/>
              <a:t>Responsibilities of the System Owner:</a:t>
            </a:r>
          </a:p>
          <a:p>
            <a:pPr marL="0" indent="0">
              <a:buFontTx/>
              <a:buNone/>
              <a:defRPr/>
            </a:pPr>
            <a:r>
              <a:rPr lang="en-US" b="1" dirty="0"/>
              <a:t>Pre-Operation</a:t>
            </a:r>
          </a:p>
          <a:p>
            <a:pPr>
              <a:defRPr/>
            </a:pPr>
            <a:r>
              <a:rPr lang="en-US" dirty="0">
                <a:solidFill>
                  <a:schemeClr val="tx1"/>
                </a:solidFill>
              </a:rPr>
              <a:t>If required, works with Design Authority to ensure system requirements are defined.</a:t>
            </a:r>
          </a:p>
          <a:p>
            <a:pPr>
              <a:defRPr/>
            </a:pPr>
            <a:r>
              <a:rPr lang="en-US" dirty="0">
                <a:solidFill>
                  <a:schemeClr val="tx1"/>
                </a:solidFill>
              </a:rPr>
              <a:t>After completion of the Final System Walkthrough, officially accepts responsibility of the pressure system through a System Turnover documented by Form PS-9.</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04800"/>
            <a:ext cx="5711825"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p:cNvSpPr>
            <a:spLocks noChangeArrowheads="1"/>
          </p:cNvSpPr>
          <p:nvPr/>
        </p:nvSpPr>
        <p:spPr bwMode="auto">
          <a:xfrm>
            <a:off x="1524000" y="5029200"/>
            <a:ext cx="2559050" cy="6096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nodeType="afterGroup">
                            <p:stCondLst>
                              <p:cond delay="500"/>
                            </p:stCondLst>
                            <p:childTnLst>
                              <p:par>
                                <p:cTn id="25" presetID="21" presetClass="entr" presetSubtype="1" fill="hold" grpId="0" nodeType="afterEffect">
                                  <p:stCondLst>
                                    <p:cond delay="110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Wrap Up </a:t>
            </a:r>
          </a:p>
        </p:txBody>
      </p:sp>
      <p:sp>
        <p:nvSpPr>
          <p:cNvPr id="7" name="Rectangle 4">
            <a:extLst>
              <a:ext uri="{FF2B5EF4-FFF2-40B4-BE49-F238E27FC236}">
                <a16:creationId xmlns:a16="http://schemas.microsoft.com/office/drawing/2014/main" id="{49054E6F-58FC-42D3-9097-89AFC6CFA96A}"/>
              </a:ext>
            </a:extLst>
          </p:cNvPr>
          <p:cNvSpPr>
            <a:spLocks noGrp="1" noChangeArrowheads="1"/>
          </p:cNvSpPr>
          <p:nvPr>
            <p:ph type="body" sz="half" idx="1"/>
          </p:nvPr>
        </p:nvSpPr>
        <p:spPr>
          <a:xfrm>
            <a:off x="0" y="990600"/>
            <a:ext cx="8763000" cy="54102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182880">
            <a:noAutofit/>
          </a:bodyPr>
          <a:lstStyle/>
          <a:p>
            <a:pPr marL="0" indent="0">
              <a:buFontTx/>
              <a:buNone/>
              <a:defRPr/>
            </a:pPr>
            <a:r>
              <a:rPr lang="en-US" sz="3200" b="1" dirty="0"/>
              <a:t>Responsibilities of the System Owner: </a:t>
            </a:r>
            <a:r>
              <a:rPr lang="en-US" b="1" dirty="0"/>
              <a:t>(cont.)</a:t>
            </a:r>
          </a:p>
          <a:p>
            <a:pPr marL="0" indent="0">
              <a:buFontTx/>
              <a:buNone/>
              <a:defRPr/>
            </a:pPr>
            <a:r>
              <a:rPr lang="en-US" b="1" dirty="0"/>
              <a:t>Operation and Maintenance</a:t>
            </a:r>
          </a:p>
          <a:p>
            <a:pPr>
              <a:defRPr/>
            </a:pPr>
            <a:r>
              <a:rPr lang="en-US" dirty="0">
                <a:solidFill>
                  <a:schemeClr val="tx1"/>
                </a:solidFill>
              </a:rPr>
              <a:t>Ensures that their systems are maintained and operated by qualified personnel.</a:t>
            </a:r>
          </a:p>
          <a:p>
            <a:pPr>
              <a:defRPr/>
            </a:pPr>
            <a:r>
              <a:rPr lang="en-US" dirty="0">
                <a:solidFill>
                  <a:schemeClr val="tx1"/>
                </a:solidFill>
              </a:rPr>
              <a:t>Ensures that their systems continue to be maintained and operated in a safe manner compliant with this Supplement.</a:t>
            </a:r>
          </a:p>
          <a:p>
            <a:pPr>
              <a:defRPr/>
            </a:pPr>
            <a:r>
              <a:rPr lang="en-US" dirty="0">
                <a:solidFill>
                  <a:schemeClr val="tx1"/>
                </a:solidFill>
              </a:rPr>
              <a:t>Notifies PSC Designee (Audrey Barron) if a system is taken out of operation permanently or if system ownership changes. </a:t>
            </a:r>
          </a:p>
          <a:p>
            <a:pPr>
              <a:defRPr/>
            </a:pPr>
            <a:r>
              <a:rPr lang="en-US" dirty="0">
                <a:solidFill>
                  <a:schemeClr val="tx1"/>
                </a:solidFill>
              </a:rPr>
              <a:t>Develops operational procedures and maintenance plans as necessary.</a:t>
            </a:r>
          </a:p>
          <a:p>
            <a:pPr eaLnBrk="1" hangingPunct="1">
              <a:lnSpc>
                <a:spcPct val="90000"/>
              </a:lnSpc>
              <a:defRPr/>
            </a:pPr>
            <a:r>
              <a:rPr lang="en-US" dirty="0">
                <a:solidFill>
                  <a:schemeClr val="tx1"/>
                </a:solidFill>
              </a:rPr>
              <a:t>Maintains the integrity and placement of vessel identification. (phased-in)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4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4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40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40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40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Wrap Up </a:t>
            </a:r>
          </a:p>
        </p:txBody>
      </p:sp>
      <p:sp>
        <p:nvSpPr>
          <p:cNvPr id="7" name="Rectangle 4">
            <a:extLst>
              <a:ext uri="{FF2B5EF4-FFF2-40B4-BE49-F238E27FC236}">
                <a16:creationId xmlns:a16="http://schemas.microsoft.com/office/drawing/2014/main" id="{5D73FA0D-E264-4D77-860F-1D9F8669B12A}"/>
              </a:ext>
            </a:extLst>
          </p:cNvPr>
          <p:cNvSpPr>
            <a:spLocks noGrp="1" noChangeArrowheads="1"/>
          </p:cNvSpPr>
          <p:nvPr>
            <p:ph type="body" sz="half" idx="1"/>
          </p:nvPr>
        </p:nvSpPr>
        <p:spPr>
          <a:xfrm>
            <a:off x="152400" y="1066800"/>
            <a:ext cx="8763000" cy="52578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182880">
            <a:noAutofit/>
          </a:bodyPr>
          <a:lstStyle/>
          <a:p>
            <a:pPr marL="0" indent="0">
              <a:buFontTx/>
              <a:buNone/>
              <a:defRPr/>
            </a:pPr>
            <a:r>
              <a:rPr lang="en-US" sz="3200" b="1" dirty="0"/>
              <a:t>Responsibilities of the System Owner: </a:t>
            </a:r>
            <a:r>
              <a:rPr lang="en-US" sz="2000" b="1" dirty="0"/>
              <a:t>(cont.)</a:t>
            </a:r>
          </a:p>
          <a:p>
            <a:pPr marL="0" indent="0">
              <a:buFontTx/>
              <a:buNone/>
              <a:defRPr/>
            </a:pPr>
            <a:r>
              <a:rPr lang="en-US" b="1" dirty="0"/>
              <a:t>In-Service Inspection</a:t>
            </a:r>
            <a:endParaRPr lang="en-US" sz="800" b="1" dirty="0"/>
          </a:p>
          <a:p>
            <a:pPr>
              <a:defRPr/>
            </a:pPr>
            <a:r>
              <a:rPr lang="en-US" dirty="0">
                <a:solidFill>
                  <a:schemeClr val="tx1"/>
                </a:solidFill>
              </a:rPr>
              <a:t>Ensures that their systems are inspected and/or tested in compliance with this Supplement.</a:t>
            </a:r>
          </a:p>
          <a:p>
            <a:pPr>
              <a:defRPr/>
            </a:pPr>
            <a:r>
              <a:rPr lang="en-US" dirty="0">
                <a:solidFill>
                  <a:schemeClr val="tx1"/>
                </a:solidFill>
              </a:rPr>
              <a:t>Works with the VIC to complete in-service inspections of IC4 and IC3 systems.</a:t>
            </a:r>
          </a:p>
          <a:p>
            <a:pPr>
              <a:defRPr/>
            </a:pPr>
            <a:r>
              <a:rPr lang="en-US" dirty="0">
                <a:solidFill>
                  <a:schemeClr val="tx1"/>
                </a:solidFill>
              </a:rPr>
              <a:t>Notifies VIC of a change in status of IC4 or IC3 pressure vessels or relief devices such as “Removed from Service”, relocation, or changes in operational parameters.</a:t>
            </a:r>
          </a:p>
          <a:p>
            <a:pPr>
              <a:defRPr/>
            </a:pPr>
            <a:r>
              <a:rPr lang="en-US" dirty="0">
                <a:solidFill>
                  <a:schemeClr val="tx1"/>
                </a:solidFill>
              </a:rPr>
              <a:t>When notified by the VIC of a condemned vessel, removes the vessel from service as soon as safely possible.</a:t>
            </a:r>
          </a:p>
        </p:txBody>
      </p:sp>
      <p:sp>
        <p:nvSpPr>
          <p:cNvPr id="4" name="TextBox 3">
            <a:extLst>
              <a:ext uri="{FF2B5EF4-FFF2-40B4-BE49-F238E27FC236}">
                <a16:creationId xmlns:a16="http://schemas.microsoft.com/office/drawing/2014/main" id="{18093B24-150D-4BDB-92C7-DEEA5D13B35A}"/>
              </a:ext>
            </a:extLst>
          </p:cNvPr>
          <p:cNvSpPr txBox="1"/>
          <p:nvPr/>
        </p:nvSpPr>
        <p:spPr bwMode="auto">
          <a:xfrm>
            <a:off x="3505200" y="1752600"/>
            <a:ext cx="3868738" cy="461963"/>
          </a:xfrm>
          <a:prstGeom prst="rect">
            <a:avLst/>
          </a:prstGeom>
          <a:solidFill>
            <a:srgbClr val="FFFF00"/>
          </a:solidFill>
          <a:ln w="28575">
            <a:solidFill>
              <a:schemeClr val="tx1"/>
            </a:solidFill>
            <a:miter lim="800000"/>
            <a:headEnd/>
            <a:tailEnd/>
          </a:ln>
          <a:effectLst/>
        </p:spPr>
        <p:txBody>
          <a:bodyPr>
            <a:spAutoFit/>
          </a:bodyPr>
          <a:lstStyle/>
          <a:p>
            <a:pPr algn="ctr" eaLnBrk="1" hangingPunct="1">
              <a:spcBef>
                <a:spcPct val="20000"/>
              </a:spcBef>
              <a:defRPr/>
            </a:pPr>
            <a:r>
              <a:rPr lang="en-US" kern="0" dirty="0">
                <a:solidFill>
                  <a:srgbClr val="0066FF"/>
                </a:solidFill>
                <a:latin typeface="+mn-lt"/>
              </a:rPr>
              <a:t>Phased-in Implementation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par>
                          <p:cTn id="19" fill="hold" nodeType="afterGroup">
                            <p:stCondLst>
                              <p:cond delay="2000"/>
                            </p:stCondLst>
                            <p:childTnLst>
                              <p:par>
                                <p:cTn id="20" presetID="10" presetClass="entr" presetSubtype="0" fill="hold" nodeType="afterEffect">
                                  <p:stCondLst>
                                    <p:cond delay="50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500"/>
                                        <p:tgtEl>
                                          <p:spTgt spid="7">
                                            <p:txEl>
                                              <p:pRg st="3" end="3"/>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500"/>
                                        <p:tgtEl>
                                          <p:spTgt spid="7">
                                            <p:txEl>
                                              <p:pRg st="4" end="4"/>
                                            </p:txEl>
                                          </p:spTgt>
                                        </p:tgtEl>
                                      </p:cBhvr>
                                    </p:animEffect>
                                  </p:childTnLst>
                                </p:cTn>
                              </p:par>
                              <p:par>
                                <p:cTn id="29" presetID="10" presetClass="entr" presetSubtype="0" fill="hold" nodeType="withEffect">
                                  <p:stCondLst>
                                    <p:cond delay="50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Wrap Up </a:t>
            </a:r>
          </a:p>
        </p:txBody>
      </p:sp>
      <p:sp>
        <p:nvSpPr>
          <p:cNvPr id="7" name="Rectangle 4">
            <a:extLst>
              <a:ext uri="{FF2B5EF4-FFF2-40B4-BE49-F238E27FC236}">
                <a16:creationId xmlns:a16="http://schemas.microsoft.com/office/drawing/2014/main" id="{53603AEB-3FEF-4BD9-8FC1-7F63F3661F3F}"/>
              </a:ext>
            </a:extLst>
          </p:cNvPr>
          <p:cNvSpPr>
            <a:spLocks noGrp="1" noChangeArrowheads="1"/>
          </p:cNvSpPr>
          <p:nvPr>
            <p:ph type="body" sz="half" idx="1"/>
          </p:nvPr>
        </p:nvSpPr>
        <p:spPr>
          <a:xfrm>
            <a:off x="152400" y="1066800"/>
            <a:ext cx="8763000" cy="52578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182880">
            <a:noAutofit/>
          </a:bodyPr>
          <a:lstStyle/>
          <a:p>
            <a:pPr marL="0" indent="0">
              <a:buFontTx/>
              <a:buNone/>
              <a:defRPr/>
            </a:pPr>
            <a:r>
              <a:rPr lang="en-US" sz="3200" b="1" dirty="0"/>
              <a:t>Responsibilities of the System Owner: </a:t>
            </a:r>
            <a:r>
              <a:rPr lang="en-US" sz="2000" b="1" dirty="0"/>
              <a:t>(cont.)</a:t>
            </a:r>
          </a:p>
          <a:p>
            <a:pPr marL="0" indent="0">
              <a:buFontTx/>
              <a:buNone/>
              <a:defRPr/>
            </a:pPr>
            <a:r>
              <a:rPr lang="en-US" b="1" dirty="0"/>
              <a:t>In-Service Inspection (cont.)</a:t>
            </a:r>
            <a:endParaRPr lang="en-US" sz="800" dirty="0"/>
          </a:p>
          <a:p>
            <a:pPr>
              <a:defRPr/>
            </a:pPr>
            <a:r>
              <a:rPr lang="en-US" dirty="0">
                <a:solidFill>
                  <a:schemeClr val="tx1"/>
                </a:solidFill>
              </a:rPr>
              <a:t>Ensures that in-service inspections of IC2 and IC1 systems are completed and documented.</a:t>
            </a:r>
          </a:p>
          <a:p>
            <a:pPr>
              <a:defRPr/>
            </a:pPr>
            <a:r>
              <a:rPr lang="en-US" dirty="0">
                <a:solidFill>
                  <a:schemeClr val="tx1"/>
                </a:solidFill>
              </a:rPr>
              <a:t>Maintains test and inspection records of relief devices. </a:t>
            </a:r>
          </a:p>
          <a:p>
            <a:pPr>
              <a:defRPr/>
            </a:pPr>
            <a:r>
              <a:rPr lang="en-US" dirty="0">
                <a:solidFill>
                  <a:schemeClr val="tx1"/>
                </a:solidFill>
              </a:rPr>
              <a:t>Ensures that corrective action is taken when notified of deficient relief devices.</a:t>
            </a:r>
          </a:p>
          <a:p>
            <a:pPr marL="0" indent="0">
              <a:buFontTx/>
              <a:buNone/>
              <a:defRPr/>
            </a:pPr>
            <a:endParaRPr lang="en-US" dirty="0">
              <a:solidFill>
                <a:schemeClr val="tx1"/>
              </a:solidFill>
            </a:endParaRPr>
          </a:p>
          <a:p>
            <a:pPr eaLnBrk="1" hangingPunct="1">
              <a:lnSpc>
                <a:spcPct val="90000"/>
              </a:lnSpc>
              <a:defRPr/>
            </a:pPr>
            <a:endParaRPr lang="en-US" dirty="0">
              <a:solidFill>
                <a:schemeClr val="tx1"/>
              </a:solidFill>
            </a:endParaRPr>
          </a:p>
          <a:p>
            <a:pPr eaLnBrk="1" hangingPunct="1">
              <a:lnSpc>
                <a:spcPct val="90000"/>
              </a:lnSpc>
              <a:defRPr/>
            </a:pPr>
            <a:endParaRPr lang="en-US" dirty="0">
              <a:solidFill>
                <a:schemeClr val="tx1"/>
              </a:solidFill>
            </a:endParaRPr>
          </a:p>
          <a:p>
            <a:pPr marL="0" indent="0">
              <a:buFontTx/>
              <a:buNone/>
              <a:defRPr/>
            </a:pPr>
            <a:endParaRPr lang="en-US" b="1" dirty="0">
              <a:solidFill>
                <a:schemeClr val="tx1"/>
              </a:solidFill>
            </a:endParaRPr>
          </a:p>
        </p:txBody>
      </p:sp>
      <p:sp>
        <p:nvSpPr>
          <p:cNvPr id="4" name="TextBox 3">
            <a:extLst>
              <a:ext uri="{FF2B5EF4-FFF2-40B4-BE49-F238E27FC236}">
                <a16:creationId xmlns:a16="http://schemas.microsoft.com/office/drawing/2014/main" id="{6476B709-699B-4FB6-85ED-3F87561BA4E0}"/>
              </a:ext>
            </a:extLst>
          </p:cNvPr>
          <p:cNvSpPr txBox="1"/>
          <p:nvPr/>
        </p:nvSpPr>
        <p:spPr bwMode="auto">
          <a:xfrm>
            <a:off x="4419600" y="1752600"/>
            <a:ext cx="3868738" cy="461963"/>
          </a:xfrm>
          <a:prstGeom prst="rect">
            <a:avLst/>
          </a:prstGeom>
          <a:solidFill>
            <a:srgbClr val="FFFF00"/>
          </a:solidFill>
          <a:ln w="28575">
            <a:solidFill>
              <a:schemeClr val="tx1"/>
            </a:solidFill>
            <a:miter lim="800000"/>
            <a:headEnd/>
            <a:tailEnd/>
          </a:ln>
          <a:effectLst/>
        </p:spPr>
        <p:txBody>
          <a:bodyPr>
            <a:spAutoFit/>
          </a:bodyPr>
          <a:lstStyle/>
          <a:p>
            <a:pPr algn="ctr" eaLnBrk="1" hangingPunct="1">
              <a:spcBef>
                <a:spcPct val="20000"/>
              </a:spcBef>
              <a:defRPr/>
            </a:pPr>
            <a:r>
              <a:rPr lang="en-US" kern="0" dirty="0">
                <a:solidFill>
                  <a:srgbClr val="0066FF"/>
                </a:solidFill>
                <a:latin typeface="+mn-lt"/>
              </a:rPr>
              <a:t>Phased-in Implementation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60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60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par>
                                <p:cTn id="11" presetID="10" presetClass="entr" presetSubtype="0" fill="hold" nodeType="withEffect">
                                  <p:stCondLst>
                                    <p:cond delay="60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Wrap Up </a:t>
            </a:r>
          </a:p>
        </p:txBody>
      </p:sp>
      <p:sp>
        <p:nvSpPr>
          <p:cNvPr id="7" name="Rectangle 4">
            <a:extLst>
              <a:ext uri="{FF2B5EF4-FFF2-40B4-BE49-F238E27FC236}">
                <a16:creationId xmlns:a16="http://schemas.microsoft.com/office/drawing/2014/main" id="{3380FA34-665C-4695-8A22-FC75FD414809}"/>
              </a:ext>
            </a:extLst>
          </p:cNvPr>
          <p:cNvSpPr>
            <a:spLocks noGrp="1" noChangeArrowheads="1"/>
          </p:cNvSpPr>
          <p:nvPr>
            <p:ph type="body" sz="half" idx="1"/>
          </p:nvPr>
        </p:nvSpPr>
        <p:spPr>
          <a:xfrm>
            <a:off x="152400" y="1066800"/>
            <a:ext cx="8763000" cy="5257800"/>
          </a:xfr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tIns="182880">
            <a:noAutofit/>
          </a:bodyPr>
          <a:lstStyle/>
          <a:p>
            <a:pPr marL="0" indent="0" algn="ctr">
              <a:buFontTx/>
              <a:buNone/>
              <a:defRPr/>
            </a:pPr>
            <a:r>
              <a:rPr lang="en-US" sz="3200" b="1" dirty="0"/>
              <a:t>Pressure Systems Webpage </a:t>
            </a:r>
            <a:r>
              <a:rPr lang="en-US" sz="1600" b="1" dirty="0"/>
              <a:t>(Site Index under </a:t>
            </a:r>
            <a:r>
              <a:rPr lang="en-US" sz="2000" b="1" dirty="0"/>
              <a:t>P</a:t>
            </a:r>
            <a:r>
              <a:rPr lang="en-US" sz="1600" b="1" dirty="0"/>
              <a:t>)</a:t>
            </a:r>
            <a:endParaRPr lang="en-US" dirty="0">
              <a:solidFill>
                <a:schemeClr val="tx1"/>
              </a:solidFill>
            </a:endParaRPr>
          </a:p>
          <a:p>
            <a:pPr marL="0" indent="0">
              <a:buFontTx/>
              <a:buNone/>
              <a:defRPr/>
            </a:pPr>
            <a:endParaRPr lang="en-US" dirty="0">
              <a:solidFill>
                <a:schemeClr val="tx1"/>
              </a:solidFill>
            </a:endParaRPr>
          </a:p>
          <a:p>
            <a:pPr eaLnBrk="1" hangingPunct="1">
              <a:lnSpc>
                <a:spcPct val="90000"/>
              </a:lnSpc>
              <a:defRPr/>
            </a:pPr>
            <a:endParaRPr lang="en-US" dirty="0">
              <a:solidFill>
                <a:schemeClr val="tx1"/>
              </a:solidFill>
            </a:endParaRPr>
          </a:p>
          <a:p>
            <a:pPr eaLnBrk="1" hangingPunct="1">
              <a:lnSpc>
                <a:spcPct val="90000"/>
              </a:lnSpc>
              <a:defRPr/>
            </a:pPr>
            <a:endParaRPr lang="en-US" dirty="0">
              <a:solidFill>
                <a:schemeClr val="tx1"/>
              </a:solidFill>
            </a:endParaRPr>
          </a:p>
          <a:p>
            <a:pPr marL="0" indent="0">
              <a:buFontTx/>
              <a:buNone/>
              <a:defRPr/>
            </a:pPr>
            <a:endParaRPr lang="en-US" b="1" dirty="0">
              <a:solidFill>
                <a:schemeClr val="tx1"/>
              </a:solidFill>
            </a:endParaRPr>
          </a:p>
        </p:txBody>
      </p:sp>
      <p:pic>
        <p:nvPicPr>
          <p:cNvPr id="134148" name="Picture 2"/>
          <p:cNvPicPr>
            <a:picLocks noChangeAspect="1"/>
          </p:cNvPicPr>
          <p:nvPr/>
        </p:nvPicPr>
        <p:blipFill>
          <a:blip r:embed="rId3">
            <a:extLst>
              <a:ext uri="{28A0092B-C50C-407E-A947-70E740481C1C}">
                <a14:useLocalDpi xmlns:a14="http://schemas.microsoft.com/office/drawing/2010/main" val="0"/>
              </a:ext>
            </a:extLst>
          </a:blip>
          <a:srcRect t="19565" r="1082" b="14131"/>
          <a:stretch>
            <a:fillRect/>
          </a:stretch>
        </p:blipFill>
        <p:spPr bwMode="auto">
          <a:xfrm>
            <a:off x="195263" y="1752600"/>
            <a:ext cx="8643937"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title"/>
          </p:nvPr>
        </p:nvSpPr>
        <p:spPr>
          <a:xfrm>
            <a:off x="0" y="0"/>
            <a:ext cx="9144000" cy="990600"/>
          </a:xfrm>
          <a:solidFill>
            <a:srgbClr val="0066FF"/>
          </a:solidFill>
        </p:spPr>
        <p:txBody>
          <a:bodyPr/>
          <a:lstStyle/>
          <a:p>
            <a:pPr eaLnBrk="1" hangingPunct="1"/>
            <a:r>
              <a:rPr lang="en-US" altLang="en-US">
                <a:solidFill>
                  <a:schemeClr val="bg1"/>
                </a:solidFill>
              </a:rPr>
              <a:t>Where to Get Help</a:t>
            </a:r>
          </a:p>
        </p:txBody>
      </p:sp>
      <p:sp>
        <p:nvSpPr>
          <p:cNvPr id="8" name="Text Box 7">
            <a:extLst>
              <a:ext uri="{FF2B5EF4-FFF2-40B4-BE49-F238E27FC236}">
                <a16:creationId xmlns:a16="http://schemas.microsoft.com/office/drawing/2014/main" id="{DCAE7F7F-2D96-4BAE-8883-E074DA117AD7}"/>
              </a:ext>
            </a:extLst>
          </p:cNvPr>
          <p:cNvSpPr txBox="1">
            <a:spLocks noGrp="1" noChangeArrowheads="1"/>
          </p:cNvSpPr>
          <p:nvPr>
            <p:ph type="body" sz="half" idx="1"/>
          </p:nvPr>
        </p:nvSpPr>
        <p:spPr>
          <a:xfrm>
            <a:off x="419100" y="1408930"/>
            <a:ext cx="7962900" cy="2000548"/>
          </a:xfrm>
          <a:solidFill>
            <a:srgbClr val="FFFF99"/>
          </a:solidFill>
          <a:ln>
            <a:miter lim="800000"/>
            <a:headEnd/>
            <a:tailEnd/>
          </a:ln>
          <a:scene3d>
            <a:camera prst="orthographicFront"/>
            <a:lightRig rig="threePt" dir="t"/>
          </a:scene3d>
          <a:sp3d prstMaterial="dkEdge">
            <a:bevelT w="146050" h="234950"/>
            <a:bevelB w="63500" h="127000"/>
          </a:sp3d>
          <a:extLst/>
        </p:spPr>
        <p:txBody>
          <a:bodyPr wrap="square">
            <a:spAutoFit/>
          </a:bodyPr>
          <a:lstStyle/>
          <a:p>
            <a:pPr marL="0" indent="0" algn="ctr">
              <a:buFontTx/>
              <a:buNone/>
              <a:defRPr/>
            </a:pPr>
            <a:r>
              <a:rPr lang="en-US" sz="2800" b="1" dirty="0"/>
              <a:t>Pressure Systems Committee</a:t>
            </a:r>
          </a:p>
          <a:p>
            <a:pPr marL="0" indent="0" algn="ctr">
              <a:spcBef>
                <a:spcPts val="0"/>
              </a:spcBef>
              <a:buFontTx/>
              <a:buNone/>
              <a:defRPr/>
            </a:pPr>
            <a:r>
              <a:rPr lang="en-US" dirty="0"/>
              <a:t>Dave Meekins (Chair), Jenord Alston, Chad Bailey, Jacob Harris, Carroll Jones, Joseph Lamont, Nate Laverdure, Steve Smith, Tim Whitlatch, </a:t>
            </a:r>
          </a:p>
          <a:p>
            <a:pPr marL="0" indent="0" algn="ctr">
              <a:spcBef>
                <a:spcPts val="0"/>
              </a:spcBef>
              <a:spcAft>
                <a:spcPts val="600"/>
              </a:spcAft>
              <a:buFontTx/>
              <a:buNone/>
              <a:defRPr/>
            </a:pPr>
            <a:r>
              <a:rPr lang="en-US" dirty="0"/>
              <a:t>Audrey Barron (x7327)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650AE41A-F206-45CB-A821-A1D7F78ADBA6}"/>
              </a:ext>
            </a:extLst>
          </p:cNvPr>
          <p:cNvSpPr txBox="1">
            <a:spLocks noChangeArrowheads="1"/>
          </p:cNvSpPr>
          <p:nvPr/>
        </p:nvSpPr>
        <p:spPr bwMode="auto">
          <a:xfrm>
            <a:off x="304800" y="914400"/>
            <a:ext cx="8305800" cy="5257800"/>
          </a:xfrm>
          <a:prstGeom prst="rect">
            <a:avLst/>
          </a:prstGeom>
          <a:gradFill rotWithShape="1">
            <a:gsLst>
              <a:gs pos="0">
                <a:schemeClr val="bg1"/>
              </a:gs>
              <a:gs pos="50000">
                <a:schemeClr val="accent1"/>
              </a:gs>
              <a:gs pos="100000">
                <a:schemeClr val="bg1"/>
              </a:gs>
            </a:gsLst>
            <a:lin ang="18900000" scaled="1"/>
          </a:gradFill>
          <a:ln w="28575">
            <a:solidFill>
              <a:schemeClr val="bg2"/>
            </a:solidFill>
          </a:ln>
          <a:effectLst>
            <a:outerShdw dist="89803" dir="2700000" algn="ctr" rotWithShape="0">
              <a:schemeClr val="bg2"/>
            </a:outerShdw>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algn="ctr" eaLnBrk="1" hangingPunct="1">
              <a:lnSpc>
                <a:spcPct val="90000"/>
              </a:lnSpc>
              <a:buFontTx/>
              <a:buNone/>
              <a:defRPr/>
            </a:pPr>
            <a:endParaRPr lang="en-US" sz="900" kern="0" dirty="0"/>
          </a:p>
          <a:p>
            <a:pPr algn="ctr" eaLnBrk="1" hangingPunct="1">
              <a:lnSpc>
                <a:spcPct val="90000"/>
              </a:lnSpc>
              <a:buFontTx/>
              <a:buNone/>
              <a:defRPr/>
            </a:pPr>
            <a:r>
              <a:rPr lang="en-US" sz="3200" b="1" kern="0" dirty="0"/>
              <a:t> </a:t>
            </a:r>
          </a:p>
          <a:p>
            <a:pPr algn="ctr" eaLnBrk="1" hangingPunct="1">
              <a:lnSpc>
                <a:spcPct val="90000"/>
              </a:lnSpc>
              <a:buFontTx/>
              <a:buNone/>
              <a:defRPr/>
            </a:pPr>
            <a:endParaRPr lang="en-US" sz="1800" kern="0" dirty="0"/>
          </a:p>
          <a:p>
            <a:pPr algn="ctr" eaLnBrk="1" hangingPunct="1">
              <a:lnSpc>
                <a:spcPct val="90000"/>
              </a:lnSpc>
              <a:buFontTx/>
              <a:buNone/>
              <a:defRPr/>
            </a:pPr>
            <a:endParaRPr lang="en-US" kern="0" dirty="0"/>
          </a:p>
          <a:p>
            <a:pPr algn="ctr" eaLnBrk="1" hangingPunct="1">
              <a:lnSpc>
                <a:spcPct val="90000"/>
              </a:lnSpc>
              <a:buFontTx/>
              <a:buNone/>
              <a:defRPr/>
            </a:pPr>
            <a:r>
              <a:rPr lang="en-US" kern="0" dirty="0">
                <a:solidFill>
                  <a:schemeClr val="tx1"/>
                </a:solidFill>
              </a:rPr>
              <a:t>A film produced by the</a:t>
            </a:r>
          </a:p>
          <a:p>
            <a:pPr algn="ctr" eaLnBrk="1" hangingPunct="1">
              <a:lnSpc>
                <a:spcPct val="90000"/>
              </a:lnSpc>
              <a:buFontTx/>
              <a:buNone/>
              <a:defRPr/>
            </a:pPr>
            <a:r>
              <a:rPr lang="en-US" kern="0" dirty="0">
                <a:solidFill>
                  <a:schemeClr val="tx1"/>
                </a:solidFill>
              </a:rPr>
              <a:t> U.S. Chemical Safety and Hazard Investigation Board</a:t>
            </a:r>
          </a:p>
          <a:p>
            <a:pPr algn="ctr" eaLnBrk="1" hangingPunct="1">
              <a:lnSpc>
                <a:spcPct val="90000"/>
              </a:lnSpc>
              <a:buFontTx/>
              <a:buNone/>
              <a:defRPr/>
            </a:pPr>
            <a:r>
              <a:rPr lang="en-US" kern="0" dirty="0">
                <a:solidFill>
                  <a:schemeClr val="tx1"/>
                </a:solidFill>
              </a:rPr>
              <a:t> detailing the sequence of events and causes of the</a:t>
            </a:r>
          </a:p>
          <a:p>
            <a:pPr algn="ctr" eaLnBrk="1" hangingPunct="1">
              <a:lnSpc>
                <a:spcPct val="90000"/>
              </a:lnSpc>
              <a:buFontTx/>
              <a:buNone/>
              <a:defRPr/>
            </a:pPr>
            <a:r>
              <a:rPr lang="en-US" kern="0" dirty="0">
                <a:solidFill>
                  <a:schemeClr val="tx1"/>
                </a:solidFill>
              </a:rPr>
              <a:t> Texas City Refinery Explosion on March 23, 2005</a:t>
            </a:r>
          </a:p>
          <a:p>
            <a:pPr algn="ctr" eaLnBrk="1" hangingPunct="1">
              <a:lnSpc>
                <a:spcPct val="90000"/>
              </a:lnSpc>
              <a:buFontTx/>
              <a:buNone/>
              <a:defRPr/>
            </a:pPr>
            <a:r>
              <a:rPr lang="en-US" sz="2000" kern="0" dirty="0">
                <a:solidFill>
                  <a:schemeClr val="tx1"/>
                </a:solidFill>
              </a:rPr>
              <a:t>		</a:t>
            </a:r>
          </a:p>
          <a:p>
            <a:pPr algn="ctr" eaLnBrk="1" hangingPunct="1">
              <a:lnSpc>
                <a:spcPct val="90000"/>
              </a:lnSpc>
              <a:buFontTx/>
              <a:buNone/>
              <a:defRPr/>
            </a:pPr>
            <a:endParaRPr lang="en-US" sz="2800" kern="0" dirty="0"/>
          </a:p>
          <a:p>
            <a:pPr eaLnBrk="1" hangingPunct="1">
              <a:lnSpc>
                <a:spcPct val="90000"/>
              </a:lnSpc>
              <a:defRPr/>
            </a:pPr>
            <a:endParaRPr lang="en-US" sz="2800" kern="0" dirty="0"/>
          </a:p>
        </p:txBody>
      </p:sp>
      <p:sp>
        <p:nvSpPr>
          <p:cNvPr id="15363"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“Anatomy of a Disaster”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887413"/>
            <a:ext cx="8669337"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“Anatomy of a Disaster”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887413"/>
            <a:ext cx="8669337"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81FFC7C-A1F6-45B2-B229-0E41BEC035E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062" y="886691"/>
            <a:ext cx="8669338"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F7B8AD01-FF24-4CB8-897F-6987751721CD}"/>
              </a:ext>
            </a:extLst>
          </p:cNvPr>
          <p:cNvSpPr txBox="1">
            <a:spLocks noChangeArrowheads="1"/>
          </p:cNvSpPr>
          <p:nvPr/>
        </p:nvSpPr>
        <p:spPr bwMode="auto">
          <a:xfrm>
            <a:off x="381000" y="823913"/>
            <a:ext cx="7620000" cy="5257800"/>
          </a:xfrm>
          <a:prstGeom prst="rect">
            <a:avLst/>
          </a:prstGeom>
          <a:noFill/>
          <a:ln w="28575">
            <a:noFill/>
          </a:ln>
          <a:effectLst/>
        </p:spPr>
        <p:txBody>
          <a:bodyPr/>
          <a:lstStyle>
            <a:lvl1pPr marL="342900" indent="-342900" algn="l" rtl="0" eaLnBrk="0" fontAlgn="base" hangingPunct="0">
              <a:spcBef>
                <a:spcPct val="20000"/>
              </a:spcBef>
              <a:spcAft>
                <a:spcPct val="0"/>
              </a:spcAft>
              <a:buChar char="•"/>
              <a:defRPr sz="2400">
                <a:solidFill>
                  <a:srgbClr val="0066FF"/>
                </a:solidFill>
                <a:latin typeface="+mn-lt"/>
                <a:ea typeface="+mn-ea"/>
                <a:cs typeface="+mn-cs"/>
              </a:defRPr>
            </a:lvl1pPr>
            <a:lvl2pPr marL="742950" indent="-285750" algn="l" rtl="0" eaLnBrk="0" fontAlgn="base" hangingPunct="0">
              <a:spcBef>
                <a:spcPct val="20000"/>
              </a:spcBef>
              <a:spcAft>
                <a:spcPct val="0"/>
              </a:spcAft>
              <a:buChar char="–"/>
              <a:defRPr sz="2400">
                <a:solidFill>
                  <a:srgbClr val="0066FF"/>
                </a:solidFill>
                <a:latin typeface="+mn-lt"/>
              </a:defRPr>
            </a:lvl2pPr>
            <a:lvl3pPr marL="1143000" indent="-228600" algn="l" rtl="0" eaLnBrk="0" fontAlgn="base" hangingPunct="0">
              <a:spcBef>
                <a:spcPct val="20000"/>
              </a:spcBef>
              <a:spcAft>
                <a:spcPct val="0"/>
              </a:spcAft>
              <a:buChar char="•"/>
              <a:defRPr sz="2400">
                <a:solidFill>
                  <a:srgbClr val="0066FF"/>
                </a:solidFill>
                <a:latin typeface="+mn-lt"/>
              </a:defRPr>
            </a:lvl3pPr>
            <a:lvl4pPr marL="1600200" indent="-228600" algn="l" rtl="0" eaLnBrk="0" fontAlgn="base" hangingPunct="0">
              <a:spcBef>
                <a:spcPct val="20000"/>
              </a:spcBef>
              <a:spcAft>
                <a:spcPct val="0"/>
              </a:spcAft>
              <a:buChar char="–"/>
              <a:defRPr sz="2400">
                <a:solidFill>
                  <a:srgbClr val="0066FF"/>
                </a:solidFill>
                <a:latin typeface="+mn-lt"/>
              </a:defRPr>
            </a:lvl4pPr>
            <a:lvl5pPr marL="2057400" indent="-228600" algn="l" rtl="0" eaLnBrk="0" fontAlgn="base" hangingPunct="0">
              <a:spcBef>
                <a:spcPct val="20000"/>
              </a:spcBef>
              <a:spcAft>
                <a:spcPct val="0"/>
              </a:spcAft>
              <a:buChar char="»"/>
              <a:defRPr sz="2400">
                <a:solidFill>
                  <a:srgbClr val="0066FF"/>
                </a:solidFill>
                <a:latin typeface="+mn-lt"/>
              </a:defRPr>
            </a:lvl5pPr>
            <a:lvl6pPr marL="2514600" indent="-228600" algn="l" rtl="0" fontAlgn="base">
              <a:spcBef>
                <a:spcPct val="20000"/>
              </a:spcBef>
              <a:spcAft>
                <a:spcPct val="0"/>
              </a:spcAft>
              <a:buChar char="»"/>
              <a:defRPr sz="2400">
                <a:solidFill>
                  <a:srgbClr val="0066FF"/>
                </a:solidFill>
                <a:latin typeface="+mn-lt"/>
              </a:defRPr>
            </a:lvl6pPr>
            <a:lvl7pPr marL="2971800" indent="-228600" algn="l" rtl="0" fontAlgn="base">
              <a:spcBef>
                <a:spcPct val="20000"/>
              </a:spcBef>
              <a:spcAft>
                <a:spcPct val="0"/>
              </a:spcAft>
              <a:buChar char="»"/>
              <a:defRPr sz="2400">
                <a:solidFill>
                  <a:srgbClr val="0066FF"/>
                </a:solidFill>
                <a:latin typeface="+mn-lt"/>
              </a:defRPr>
            </a:lvl7pPr>
            <a:lvl8pPr marL="3429000" indent="-228600" algn="l" rtl="0" fontAlgn="base">
              <a:spcBef>
                <a:spcPct val="20000"/>
              </a:spcBef>
              <a:spcAft>
                <a:spcPct val="0"/>
              </a:spcAft>
              <a:buChar char="»"/>
              <a:defRPr sz="2400">
                <a:solidFill>
                  <a:srgbClr val="0066FF"/>
                </a:solidFill>
                <a:latin typeface="+mn-lt"/>
              </a:defRPr>
            </a:lvl8pPr>
            <a:lvl9pPr marL="3886200" indent="-228600" algn="l" rtl="0" fontAlgn="base">
              <a:spcBef>
                <a:spcPct val="20000"/>
              </a:spcBef>
              <a:spcAft>
                <a:spcPct val="0"/>
              </a:spcAft>
              <a:buChar char="»"/>
              <a:defRPr sz="2400">
                <a:solidFill>
                  <a:srgbClr val="0066FF"/>
                </a:solidFill>
                <a:latin typeface="+mn-lt"/>
              </a:defRPr>
            </a:lvl9pPr>
          </a:lstStyle>
          <a:p>
            <a:pPr algn="ctr" eaLnBrk="1" hangingPunct="1">
              <a:lnSpc>
                <a:spcPct val="90000"/>
              </a:lnSpc>
              <a:buFontTx/>
              <a:buNone/>
              <a:defRPr/>
            </a:pPr>
            <a:endParaRPr lang="en-US" sz="900" kern="0" dirty="0">
              <a:solidFill>
                <a:srgbClr val="FF0000"/>
              </a:solidFill>
            </a:endParaRPr>
          </a:p>
          <a:p>
            <a:pPr algn="ctr" eaLnBrk="1" hangingPunct="1">
              <a:lnSpc>
                <a:spcPct val="90000"/>
              </a:lnSpc>
              <a:buFontTx/>
              <a:buNone/>
              <a:defRPr/>
            </a:pPr>
            <a:r>
              <a:rPr lang="en-US" sz="3200" b="1" kern="0" dirty="0">
                <a:solidFill>
                  <a:srgbClr val="FF0000"/>
                </a:solidFill>
              </a:rPr>
              <a:t> </a:t>
            </a:r>
            <a:r>
              <a:rPr lang="en-US" sz="3600" b="1" kern="0" dirty="0">
                <a:solidFill>
                  <a:srgbClr val="FF0000"/>
                </a:solidFill>
              </a:rPr>
              <a:t>“…years in the making but it was by no means inevitable”</a:t>
            </a:r>
          </a:p>
          <a:p>
            <a:pPr eaLnBrk="1" hangingPunct="1">
              <a:lnSpc>
                <a:spcPct val="90000"/>
              </a:lnSpc>
              <a:buFont typeface="Wingdings" panose="05000000000000000000" pitchFamily="2" charset="2"/>
              <a:buChar char="Ø"/>
              <a:defRPr/>
            </a:pPr>
            <a:r>
              <a:rPr lang="en-US" sz="3200" b="1" kern="0" dirty="0">
                <a:solidFill>
                  <a:schemeClr val="tx1"/>
                </a:solidFill>
              </a:rPr>
              <a:t>Personal vs Process Safety</a:t>
            </a:r>
          </a:p>
          <a:p>
            <a:pPr eaLnBrk="1" hangingPunct="1">
              <a:lnSpc>
                <a:spcPct val="90000"/>
              </a:lnSpc>
              <a:buFont typeface="Wingdings" panose="05000000000000000000" pitchFamily="2" charset="2"/>
              <a:buChar char="Ø"/>
              <a:defRPr/>
            </a:pPr>
            <a:r>
              <a:rPr lang="en-US" sz="3200" b="1" kern="0" dirty="0">
                <a:solidFill>
                  <a:schemeClr val="tx1"/>
                </a:solidFill>
              </a:rPr>
              <a:t>Reporting Events and Making Corrective Actions</a:t>
            </a:r>
          </a:p>
          <a:p>
            <a:pPr eaLnBrk="1" hangingPunct="1">
              <a:lnSpc>
                <a:spcPct val="90000"/>
              </a:lnSpc>
              <a:buFont typeface="Wingdings" panose="05000000000000000000" pitchFamily="2" charset="2"/>
              <a:buChar char="Ø"/>
              <a:defRPr/>
            </a:pPr>
            <a:r>
              <a:rPr lang="en-US" sz="3200" b="1" kern="0" dirty="0">
                <a:solidFill>
                  <a:schemeClr val="tx1"/>
                </a:solidFill>
              </a:rPr>
              <a:t>Antiquated Designs</a:t>
            </a:r>
          </a:p>
          <a:p>
            <a:pPr eaLnBrk="1" hangingPunct="1">
              <a:lnSpc>
                <a:spcPct val="90000"/>
              </a:lnSpc>
              <a:buFont typeface="Wingdings" panose="05000000000000000000" pitchFamily="2" charset="2"/>
              <a:buChar char="Ø"/>
              <a:defRPr/>
            </a:pPr>
            <a:r>
              <a:rPr lang="en-US" sz="3200" b="1" kern="0" dirty="0">
                <a:solidFill>
                  <a:schemeClr val="tx1"/>
                </a:solidFill>
              </a:rPr>
              <a:t>Siting of Employees</a:t>
            </a:r>
          </a:p>
          <a:p>
            <a:pPr eaLnBrk="1" hangingPunct="1">
              <a:lnSpc>
                <a:spcPct val="90000"/>
              </a:lnSpc>
              <a:buFont typeface="Wingdings" panose="05000000000000000000" pitchFamily="2" charset="2"/>
              <a:buChar char="Ø"/>
              <a:defRPr/>
            </a:pPr>
            <a:r>
              <a:rPr lang="en-US" sz="3200" b="1" kern="0" dirty="0">
                <a:solidFill>
                  <a:schemeClr val="tx1"/>
                </a:solidFill>
              </a:rPr>
              <a:t>Human Factors </a:t>
            </a:r>
          </a:p>
          <a:p>
            <a:pPr algn="ctr" eaLnBrk="1" hangingPunct="1">
              <a:lnSpc>
                <a:spcPct val="90000"/>
              </a:lnSpc>
              <a:defRPr/>
            </a:pPr>
            <a:endParaRPr lang="en-US" sz="2800" kern="0" dirty="0">
              <a:solidFill>
                <a:srgbClr val="FF0000"/>
              </a:solidFill>
            </a:endParaRPr>
          </a:p>
          <a:p>
            <a:pPr algn="ctr" eaLnBrk="1" hangingPunct="1">
              <a:lnSpc>
                <a:spcPct val="90000"/>
              </a:lnSpc>
              <a:defRPr/>
            </a:pPr>
            <a:endParaRPr lang="en-US" sz="2800" kern="0" dirty="0">
              <a:solidFill>
                <a:srgbClr val="FF0000"/>
              </a:solidFill>
            </a:endParaRPr>
          </a:p>
          <a:p>
            <a:pPr algn="ctr" eaLnBrk="1" hangingPunct="1">
              <a:lnSpc>
                <a:spcPct val="90000"/>
              </a:lnSpc>
              <a:defRPr/>
            </a:pPr>
            <a:endParaRPr lang="en-US" sz="2800" kern="0" dirty="0">
              <a:solidFill>
                <a:srgbClr val="FF0000"/>
              </a:solidFill>
            </a:endParaRPr>
          </a:p>
        </p:txBody>
      </p:sp>
      <p:sp>
        <p:nvSpPr>
          <p:cNvPr id="19461" name="Rectangle 3"/>
          <p:cNvSpPr>
            <a:spLocks noGrp="1" noChangeArrowheads="1"/>
          </p:cNvSpPr>
          <p:nvPr>
            <p:ph type="title"/>
          </p:nvPr>
        </p:nvSpPr>
        <p:spPr>
          <a:xfrm>
            <a:off x="0" y="0"/>
            <a:ext cx="9144000" cy="762000"/>
          </a:xfrm>
          <a:solidFill>
            <a:srgbClr val="0066FF"/>
          </a:solidFill>
        </p:spPr>
        <p:txBody>
          <a:bodyPr/>
          <a:lstStyle/>
          <a:p>
            <a:pPr eaLnBrk="1" hangingPunct="1"/>
            <a:r>
              <a:rPr lang="en-US" altLang="en-US">
                <a:solidFill>
                  <a:schemeClr val="bg1"/>
                </a:solidFill>
              </a:rPr>
              <a:t>“Anatomy of a Disaster”</a:t>
            </a:r>
          </a:p>
        </p:txBody>
      </p:sp>
      <p:sp>
        <p:nvSpPr>
          <p:cNvPr id="3" name="TextBox 2">
            <a:extLst>
              <a:ext uri="{FF2B5EF4-FFF2-40B4-BE49-F238E27FC236}">
                <a16:creationId xmlns:a16="http://schemas.microsoft.com/office/drawing/2014/main" id="{A6618084-543B-4852-82BF-2435676344D7}"/>
              </a:ext>
            </a:extLst>
          </p:cNvPr>
          <p:cNvSpPr txBox="1"/>
          <p:nvPr/>
        </p:nvSpPr>
        <p:spPr bwMode="auto">
          <a:xfrm>
            <a:off x="4741863" y="3703638"/>
            <a:ext cx="4173537" cy="2676525"/>
          </a:xfrm>
          <a:prstGeom prst="rect">
            <a:avLst/>
          </a:prstGeom>
          <a:solidFill>
            <a:srgbClr val="FFFF00"/>
          </a:solidFill>
          <a:ln w="28575">
            <a:solidFill>
              <a:schemeClr val="tx1"/>
            </a:solidFill>
            <a:miter lim="800000"/>
            <a:headEnd/>
            <a:tailEnd/>
          </a:ln>
          <a:effectLst/>
        </p:spPr>
        <p:txBody>
          <a:bodyPr>
            <a:spAutoFit/>
          </a:bodyPr>
          <a:lstStyle/>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Not following procedures</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Instrumentation not correct</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Miscommunication </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Poor training</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Staffing limitations</a:t>
            </a:r>
          </a:p>
          <a:p>
            <a:pPr marL="342900" indent="-342900" eaLnBrk="1" hangingPunct="1">
              <a:spcBef>
                <a:spcPct val="20000"/>
              </a:spcBef>
              <a:buFont typeface="Wingdings" panose="05000000000000000000" pitchFamily="2" charset="2"/>
              <a:buChar char="§"/>
              <a:defRPr/>
            </a:pPr>
            <a:r>
              <a:rPr lang="en-US" kern="0" dirty="0">
                <a:solidFill>
                  <a:srgbClr val="0066FF"/>
                </a:solidFill>
                <a:latin typeface="+mn-lt"/>
              </a:rPr>
              <a:t>Employee fatigue</a:t>
            </a:r>
          </a:p>
        </p:txBody>
      </p:sp>
      <p:sp>
        <p:nvSpPr>
          <p:cNvPr id="5" name="Right Arrow 4"/>
          <p:cNvSpPr>
            <a:spLocks noChangeArrowheads="1"/>
          </p:cNvSpPr>
          <p:nvPr/>
        </p:nvSpPr>
        <p:spPr bwMode="auto">
          <a:xfrm>
            <a:off x="3948113" y="4724400"/>
            <a:ext cx="793750" cy="484188"/>
          </a:xfrm>
          <a:prstGeom prst="rightArrow">
            <a:avLst>
              <a:gd name="adj1" fmla="val 50000"/>
              <a:gd name="adj2" fmla="val 50008"/>
            </a:avLst>
          </a:prstGeom>
          <a:solidFill>
            <a:srgbClr val="FFFF00"/>
          </a:solidFill>
          <a:ln w="12700" algn="ctr">
            <a:solidFill>
              <a:schemeClr val="tx1"/>
            </a:solidFill>
            <a:round/>
            <a:headEnd/>
            <a:tailEnd/>
          </a:ln>
        </p:spPr>
        <p:txBody>
          <a:bodyPr/>
          <a:lstStyle>
            <a:lvl1pPr>
              <a:spcBef>
                <a:spcPct val="20000"/>
              </a:spcBef>
              <a:buChar char="•"/>
              <a:defRPr sz="2400">
                <a:solidFill>
                  <a:srgbClr val="0066FF"/>
                </a:solidFill>
                <a:latin typeface="Arial" panose="020B0604020202020204" pitchFamily="34" charset="0"/>
              </a:defRPr>
            </a:lvl1pPr>
            <a:lvl2pPr marL="742950" indent="-285750">
              <a:spcBef>
                <a:spcPct val="20000"/>
              </a:spcBef>
              <a:buChar char="–"/>
              <a:defRPr sz="2400">
                <a:solidFill>
                  <a:srgbClr val="0066FF"/>
                </a:solidFill>
                <a:latin typeface="Arial" panose="020B0604020202020204" pitchFamily="34" charset="0"/>
              </a:defRPr>
            </a:lvl2pPr>
            <a:lvl3pPr marL="1143000" indent="-228600">
              <a:spcBef>
                <a:spcPct val="20000"/>
              </a:spcBef>
              <a:buChar char="•"/>
              <a:defRPr sz="2400">
                <a:solidFill>
                  <a:srgbClr val="0066FF"/>
                </a:solidFill>
                <a:latin typeface="Arial" panose="020B0604020202020204" pitchFamily="34" charset="0"/>
              </a:defRPr>
            </a:lvl3pPr>
            <a:lvl4pPr marL="1600200" indent="-228600">
              <a:spcBef>
                <a:spcPct val="20000"/>
              </a:spcBef>
              <a:buChar char="–"/>
              <a:defRPr sz="2400">
                <a:solidFill>
                  <a:srgbClr val="0066FF"/>
                </a:solidFill>
                <a:latin typeface="Arial" panose="020B0604020202020204" pitchFamily="34" charset="0"/>
              </a:defRPr>
            </a:lvl4pPr>
            <a:lvl5pPr marL="2057400" indent="-228600">
              <a:spcBef>
                <a:spcPct val="20000"/>
              </a:spcBef>
              <a:buChar char="»"/>
              <a:defRPr sz="2400">
                <a:solidFill>
                  <a:srgbClr val="0066FF"/>
                </a:solidFill>
                <a:latin typeface="Arial" panose="020B0604020202020204" pitchFamily="34" charset="0"/>
              </a:defRPr>
            </a:lvl5pPr>
            <a:lvl6pPr marL="2514600" indent="-228600" eaLnBrk="0" fontAlgn="base" hangingPunct="0">
              <a:spcBef>
                <a:spcPct val="20000"/>
              </a:spcBef>
              <a:spcAft>
                <a:spcPct val="0"/>
              </a:spcAft>
              <a:buChar char="»"/>
              <a:defRPr sz="2400">
                <a:solidFill>
                  <a:srgbClr val="0066FF"/>
                </a:solidFill>
                <a:latin typeface="Arial" panose="020B0604020202020204" pitchFamily="34" charset="0"/>
              </a:defRPr>
            </a:lvl6pPr>
            <a:lvl7pPr marL="2971800" indent="-228600" eaLnBrk="0" fontAlgn="base" hangingPunct="0">
              <a:spcBef>
                <a:spcPct val="20000"/>
              </a:spcBef>
              <a:spcAft>
                <a:spcPct val="0"/>
              </a:spcAft>
              <a:buChar char="»"/>
              <a:defRPr sz="2400">
                <a:solidFill>
                  <a:srgbClr val="0066FF"/>
                </a:solidFill>
                <a:latin typeface="Arial" panose="020B0604020202020204" pitchFamily="34" charset="0"/>
              </a:defRPr>
            </a:lvl7pPr>
            <a:lvl8pPr marL="3429000" indent="-228600" eaLnBrk="0" fontAlgn="base" hangingPunct="0">
              <a:spcBef>
                <a:spcPct val="20000"/>
              </a:spcBef>
              <a:spcAft>
                <a:spcPct val="0"/>
              </a:spcAft>
              <a:buChar char="»"/>
              <a:defRPr sz="2400">
                <a:solidFill>
                  <a:srgbClr val="0066FF"/>
                </a:solidFill>
                <a:latin typeface="Arial" panose="020B0604020202020204" pitchFamily="34" charset="0"/>
              </a:defRPr>
            </a:lvl8pPr>
            <a:lvl9pPr marL="3886200" indent="-228600" eaLnBrk="0" fontAlgn="base" hangingPunct="0">
              <a:spcBef>
                <a:spcPct val="20000"/>
              </a:spcBef>
              <a:spcAft>
                <a:spcPct val="0"/>
              </a:spcAft>
              <a:buChar char="»"/>
              <a:defRPr sz="2400">
                <a:solidFill>
                  <a:srgbClr val="0066FF"/>
                </a:solidFill>
                <a:latin typeface="Arial" panose="020B0604020202020204" pitchFamily="34" charset="0"/>
              </a:defRPr>
            </a:lvl9pPr>
          </a:lstStyle>
          <a:p>
            <a:pPr>
              <a:spcBef>
                <a:spcPct val="0"/>
              </a:spcBef>
              <a:buFontTx/>
              <a:buNone/>
            </a:pP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Lst>
  </p:timing>
</p:sld>
</file>

<file path=ppt/theme/theme1.xml><?xml version="1.0" encoding="utf-8"?>
<a:theme xmlns:a="http://schemas.openxmlformats.org/drawingml/2006/main" name="Pressure_Systems-1">
  <a:themeElements>
    <a:clrScheme name="Pressure_System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sure_Systems-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bwMode="auto">
        <a:gradFill rotWithShape="1">
          <a:gsLst>
            <a:gs pos="0">
              <a:schemeClr val="bg1"/>
            </a:gs>
            <a:gs pos="50000">
              <a:schemeClr val="accent1"/>
            </a:gs>
            <a:gs pos="100000">
              <a:schemeClr val="bg1"/>
            </a:gs>
          </a:gsLst>
          <a:lin ang="18900000" scaled="1"/>
        </a:gradFill>
        <a:ln w="28575">
          <a:solidFill>
            <a:schemeClr val="bg2"/>
          </a:solidFill>
          <a:miter lim="800000"/>
          <a:headEnd/>
          <a:tailEnd/>
        </a:ln>
        <a:effectLst>
          <a:outerShdw dist="89803" dir="2700000" algn="ctr" rotWithShape="0">
            <a:schemeClr val="bg2"/>
          </a:outerShdw>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sz="2400" b="0" i="0" u="none" strike="noStrike" kern="0" cap="none" spc="0" normalizeH="0" baseline="0" noProof="0" dirty="0" smtClean="0">
            <a:ln>
              <a:noFill/>
            </a:ln>
            <a:solidFill>
              <a:srgbClr val="0066FF"/>
            </a:solidFill>
            <a:effectLst/>
            <a:uLnTx/>
            <a:uFillTx/>
            <a:latin typeface="+mn-lt"/>
            <a:ea typeface="+mn-ea"/>
            <a:cs typeface="+mn-cs"/>
          </a:defRPr>
        </a:defPPr>
      </a:lstStyle>
    </a:txDef>
  </a:objectDefaults>
  <a:extraClrSchemeLst>
    <a:extraClrScheme>
      <a:clrScheme name="Pressure_System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sure_Systems-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sure_Systems-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sure_Systems-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sure_Systems-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sure_Systems-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sure_Systems-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sure_Systems-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sure_Systems-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sure_Systems-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sure_Systems-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sure_Systems-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5721776E684C468A6D9828198624FE" ma:contentTypeVersion="12" ma:contentTypeDescription="Create a new document." ma:contentTypeScope="" ma:versionID="3346d3e4210a0a43437ec0394e99d9c7">
  <xsd:schema xmlns:xsd="http://www.w3.org/2001/XMLSchema" xmlns:xs="http://www.w3.org/2001/XMLSchema" xmlns:p="http://schemas.microsoft.com/office/2006/metadata/properties" xmlns:ns2="00573817-7a39-497b-af90-3679754cb586" xmlns:ns3="80ef3ede-ef94-4f0a-b1bd-a39cdc91b414" targetNamespace="http://schemas.microsoft.com/office/2006/metadata/properties" ma:root="true" ma:fieldsID="ecbd67d2b1f8ecf6d6d0cb228ce14483" ns2:_="" ns3:_="">
    <xsd:import namespace="00573817-7a39-497b-af90-3679754cb586"/>
    <xsd:import namespace="80ef3ede-ef94-4f0a-b1bd-a39cdc91b4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73817-7a39-497b-af90-3679754cb5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ef3ede-ef94-4f0a-b1bd-a39cdc91b4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4AA3EA-639F-403D-89C1-1104C689BB67}">
  <ds:schemaRefs>
    <ds:schemaRef ds:uri="http://schemas.microsoft.com/sharepoint/v3/contenttype/forms"/>
  </ds:schemaRefs>
</ds:datastoreItem>
</file>

<file path=customXml/itemProps2.xml><?xml version="1.0" encoding="utf-8"?>
<ds:datastoreItem xmlns:ds="http://schemas.openxmlformats.org/officeDocument/2006/customXml" ds:itemID="{0CEC4314-1608-42FA-82B0-AA0156B47DEA}">
  <ds:schemaRefs>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schemas.microsoft.com/office/infopath/2007/PartnerControls"/>
    <ds:schemaRef ds:uri="80ef3ede-ef94-4f0a-b1bd-a39cdc91b414"/>
    <ds:schemaRef ds:uri="00573817-7a39-497b-af90-3679754cb586"/>
    <ds:schemaRef ds:uri="http://purl.org/dc/terms/"/>
  </ds:schemaRefs>
</ds:datastoreItem>
</file>

<file path=customXml/itemProps3.xml><?xml version="1.0" encoding="utf-8"?>
<ds:datastoreItem xmlns:ds="http://schemas.openxmlformats.org/officeDocument/2006/customXml" ds:itemID="{53E9D073-D03B-4226-ADA7-4557F33529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73817-7a39-497b-af90-3679754cb586"/>
    <ds:schemaRef ds:uri="80ef3ede-ef94-4f0a-b1bd-a39cdc91b4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Pressure_Systems-1</Template>
  <TotalTime>21021</TotalTime>
  <Words>4961</Words>
  <Application>Microsoft Office PowerPoint</Application>
  <PresentationFormat>On-screen Show (4:3)</PresentationFormat>
  <Paragraphs>832</Paragraphs>
  <Slides>66</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Bernard MT Condensed</vt:lpstr>
      <vt:lpstr>Calibri</vt:lpstr>
      <vt:lpstr>Cooper Black</vt:lpstr>
      <vt:lpstr>Franklin Gothic Heavy</vt:lpstr>
      <vt:lpstr>Times New Roman</vt:lpstr>
      <vt:lpstr>Wingdings</vt:lpstr>
      <vt:lpstr>Pressure_Systems-1</vt:lpstr>
      <vt:lpstr>SAF 130C</vt:lpstr>
      <vt:lpstr>COURSE OVERVIEW</vt:lpstr>
      <vt:lpstr>Introduction: Why Are We Here?</vt:lpstr>
      <vt:lpstr>PowerPoint Presentation</vt:lpstr>
      <vt:lpstr>PowerPoint Presentation</vt:lpstr>
      <vt:lpstr>COURSE OVERVIEW</vt:lpstr>
      <vt:lpstr>“Anatomy of a Disaster”</vt:lpstr>
      <vt:lpstr>“Anatomy of a Disaster”</vt:lpstr>
      <vt:lpstr>“Anatomy of a Disaster”</vt:lpstr>
      <vt:lpstr>COURSE OVERVIEW</vt:lpstr>
      <vt:lpstr>Safe Operation Techniques</vt:lpstr>
      <vt:lpstr>PowerPoint Presentation</vt:lpstr>
      <vt:lpstr>Safe Operation Techniques:  Know the Operating Conditions</vt:lpstr>
      <vt:lpstr>Identify the Inherent Hazards</vt:lpstr>
      <vt:lpstr>Failure Scenarios and Emergency Protocols</vt:lpstr>
      <vt:lpstr>Verify Valve Position</vt:lpstr>
      <vt:lpstr>Monitoring with Installed Instrumentation</vt:lpstr>
      <vt:lpstr>Safe Operation Techniques: </vt:lpstr>
      <vt:lpstr>Safe Operation Techniques: Develop Operating Instructions</vt:lpstr>
      <vt:lpstr>Safe Operation Techniques: Develop Operating Instructions</vt:lpstr>
      <vt:lpstr>Safe Operation Techniques: Develop Operating Instructions</vt:lpstr>
      <vt:lpstr>Check for Leaks, Degradation, Corrosion, Blockages</vt:lpstr>
      <vt:lpstr>Safe Operation Techniques: </vt:lpstr>
      <vt:lpstr>Complete and Store Documentation</vt:lpstr>
      <vt:lpstr>COURSE OVERVIEW</vt:lpstr>
      <vt:lpstr>Is it Maintenance or Repair?</vt:lpstr>
      <vt:lpstr>Is it Maintenance or Repair?</vt:lpstr>
      <vt:lpstr>Is it Maintenance or Repair?</vt:lpstr>
      <vt:lpstr>Is it Maintenance or Repair?</vt:lpstr>
      <vt:lpstr>COURSE OVERVIEW</vt:lpstr>
      <vt:lpstr>Safe Maintenance Techniques</vt:lpstr>
      <vt:lpstr>Develop a Maintenance Plan</vt:lpstr>
      <vt:lpstr>Safe Maintenance Techniques: Develop a Maintenance Plan</vt:lpstr>
      <vt:lpstr>Safe Maintenance Techniques: Develop a Maintenance Plan</vt:lpstr>
      <vt:lpstr>Safe Maintenance Techniques: Develop a Maintenance Plan</vt:lpstr>
      <vt:lpstr>Use Work Planning/Process Tools</vt:lpstr>
      <vt:lpstr>Depressurization/Repressurization Practices</vt:lpstr>
      <vt:lpstr>Safe Maintenance Techniques: Depressurization/Repressurization Practices</vt:lpstr>
      <vt:lpstr>Safe Maintenance Techniques: Depressurization/Repressurization Practices</vt:lpstr>
      <vt:lpstr>Joint Disassembly Example </vt:lpstr>
      <vt:lpstr>Train Technicians for Safe Maintenance</vt:lpstr>
      <vt:lpstr>Complete and Store Documentation</vt:lpstr>
      <vt:lpstr>COURSE OVERVIEW</vt:lpstr>
      <vt:lpstr>Maintenance Lessons Learned</vt:lpstr>
      <vt:lpstr>Maintenance Lessons Learned</vt:lpstr>
      <vt:lpstr>PowerPoint Presentation</vt:lpstr>
      <vt:lpstr>COURSE OVERVIEW</vt:lpstr>
      <vt:lpstr>In-service Inspection Program</vt:lpstr>
      <vt:lpstr>Define Category, Type and Interval</vt:lpstr>
      <vt:lpstr>In-Service Inspection Program: Define Category, Type and Interval</vt:lpstr>
      <vt:lpstr>In-Service Inspection Program: Define Category, Type and Interval</vt:lpstr>
      <vt:lpstr>In-Service Inspection Program: Define Category, Type and Interval</vt:lpstr>
      <vt:lpstr>In-Service Inspection Program: Define Category, Type and Interval</vt:lpstr>
      <vt:lpstr>For Cat 4 and 3 - team up with Vessel Inspection Coordinator </vt:lpstr>
      <vt:lpstr>For Relief Devices (Cat 4, 3 and 2) - team up with an In-Service Inspector or PSC member</vt:lpstr>
      <vt:lpstr>For Relief Devices (Cat 4, 3 and 2) - team up with an In-service Inspector or PSC member</vt:lpstr>
      <vt:lpstr>For Cat 1 Equipment - self inspect or team up with an In-service Inspector as required</vt:lpstr>
      <vt:lpstr>Complete and Store Documentation</vt:lpstr>
      <vt:lpstr>COURSE OVERVIEW</vt:lpstr>
      <vt:lpstr>PowerPoint Presentation</vt:lpstr>
      <vt:lpstr>Wrap Up </vt:lpstr>
      <vt:lpstr>Wrap Up </vt:lpstr>
      <vt:lpstr>Wrap Up </vt:lpstr>
      <vt:lpstr>Wrap Up </vt:lpstr>
      <vt:lpstr>Wrap Up </vt:lpstr>
      <vt:lpstr>Where to Get Help</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sundeen</dc:creator>
  <cp:lastModifiedBy>Audrey Barron</cp:lastModifiedBy>
  <cp:revision>600</cp:revision>
  <cp:lastPrinted>2016-04-12T18:18:49Z</cp:lastPrinted>
  <dcterms:created xsi:type="dcterms:W3CDTF">2008-02-07T17:40:26Z</dcterms:created>
  <dcterms:modified xsi:type="dcterms:W3CDTF">2024-03-12T16:39:54Z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0x010100825721776E684C468A6D9828198624FE</vt:lpwstr>
  </property>
</Properties>
</file>